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50" d="100"/>
          <a:sy n="5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2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explosion val="0"/>
          <c:cat>
            <c:strRef>
              <c:f>Sheet1!$A$2:$A$4</c:f>
              <c:strCache>
                <c:ptCount val="3"/>
                <c:pt idx="0">
                  <c:v>홍길동</c:v>
                </c:pt>
                <c:pt idx="1">
                  <c:v>김철수</c:v>
                </c:pt>
                <c:pt idx="2">
                  <c:v>김영희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6.2</c:v>
                </c:pt>
                <c:pt idx="2">
                  <c:v>4.4000000000000004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egendEntry>
        <c:idx val="0"/>
        <c:txPr>
          <a:bodyPr rot="0" vert="horz" wrap="none" lIns="0" tIns="0" rIns="0" bIns="0" anchor="ctr" anchorCtr="1"/>
          <a:p>
            <a:pPr algn="l">
              <a:defRPr sz="900" b="0" i="0" u="none"/>
            </a:pPr>
            <a:endParaRPr/>
          </a:p>
        </c:txPr>
      </c:legendEntry>
      <c:legendEntry>
        <c:idx val="1"/>
        <c:txPr>
          <a:bodyPr rot="0" vert="horz" wrap="none" lIns="0" tIns="0" rIns="0" bIns="0" anchor="ctr" anchorCtr="1"/>
          <a:p>
            <a:pPr algn="l">
              <a:defRPr sz="900" b="0" i="0" u="none"/>
            </a:pPr>
            <a:endParaRPr/>
          </a:p>
        </c:txPr>
      </c:legendEntry>
      <c:legendEntry>
        <c:idx val="2"/>
        <c:txPr>
          <a:bodyPr rot="0" vert="horz" wrap="none" lIns="0" tIns="0" rIns="0" bIns="0" anchor="ctr" anchorCtr="1"/>
          <a:p>
            <a:pPr algn="l">
              <a:defRPr sz="900" b="0" i="0" u="none"/>
            </a:pPr>
            <a:endParaRPr/>
          </a:p>
        </c:txPr>
      </c:legendEntry>
      <c:layout/>
      <c:overlay val="0"/>
    </c:legend>
    <c:plotVisOnly val="0"/>
    <c:dispBlanksAs val="gap"/>
  </c:chart>
  <c:txPr>
    <a:bodyPr rot="0" vert="horz" wrap="none" lIns="0" tIns="0" rIns="0" bIns="0" anchor="ctr" anchorCtr="1"/>
    <a:p>
      <a:pPr algn="l">
        <a:defRPr sz="1800" b="0" i="0" u="none"/>
      </a:pPr>
      <a:endParaRPr/>
    </a:p>
  </c:tx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explosion val="0"/>
          <c:dPt>
            <c:idx val="0"/>
            <c:invertIfNegative val="0"/>
            <c:bubble3D val="0"/>
            <c:explosion val="13"/>
          </c:dPt>
          <c:cat>
            <c:strRef>
              <c:f>Sheet1!$A$2:$A$4</c:f>
              <c:strCache>
                <c:ptCount val="3"/>
                <c:pt idx="0">
                  <c:v>홍길동</c:v>
                </c:pt>
                <c:pt idx="1">
                  <c:v>김철수</c:v>
                </c:pt>
                <c:pt idx="2">
                  <c:v>김영희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6.2</c:v>
                </c:pt>
                <c:pt idx="2">
                  <c:v>4.4000000000000004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egendEntry>
        <c:idx val="0"/>
        <c:txPr>
          <a:bodyPr rot="0" vert="horz" wrap="none" lIns="0" tIns="0" rIns="0" bIns="0" anchor="ctr" anchorCtr="1"/>
          <a:p>
            <a:pPr algn="l">
              <a:defRPr sz="900" b="0" i="0" u="none"/>
            </a:pPr>
            <a:endParaRPr/>
          </a:p>
        </c:txPr>
      </c:legendEntry>
      <c:legendEntry>
        <c:idx val="1"/>
        <c:txPr>
          <a:bodyPr rot="0" vert="horz" wrap="none" lIns="0" tIns="0" rIns="0" bIns="0" anchor="ctr" anchorCtr="1"/>
          <a:p>
            <a:pPr algn="l">
              <a:defRPr sz="900" b="0" i="0" u="none"/>
            </a:pPr>
            <a:endParaRPr/>
          </a:p>
        </c:txPr>
      </c:legendEntry>
      <c:legendEntry>
        <c:idx val="2"/>
        <c:txPr>
          <a:bodyPr rot="0" vert="horz" wrap="none" lIns="0" tIns="0" rIns="0" bIns="0" anchor="ctr" anchorCtr="1"/>
          <a:p>
            <a:pPr algn="l">
              <a:defRPr sz="900" b="0" i="0" u="none"/>
            </a:pPr>
            <a:endParaRPr/>
          </a:p>
        </c:txPr>
      </c:legendEntry>
      <c:layout/>
      <c:overlay val="0"/>
    </c:legend>
    <c:plotVisOnly val="0"/>
    <c:dispBlanksAs val="gap"/>
  </c:chart>
  <c:txPr>
    <a:bodyPr rot="0" vert="horz" wrap="none" lIns="0" tIns="0" rIns="0" bIns="0" anchor="ctr" anchorCtr="1"/>
    <a:p>
      <a:pPr algn="l">
        <a:defRPr sz="1800" b="0" i="0" u="none"/>
      </a:pPr>
      <a:endParaRPr/>
    </a:p>
  </c:tx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8.png"  /><Relationship Id="rId6" Type="http://schemas.openxmlformats.org/officeDocument/2006/relationships/image" Target="../media/image2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.png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Relationship Id="rId6" Type="http://schemas.openxmlformats.org/officeDocument/2006/relationships/image" Target="../media/image18.png"  /><Relationship Id="rId7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chart" Target="../charts/char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33.png"  /><Relationship Id="rId11" Type="http://schemas.openxmlformats.org/officeDocument/2006/relationships/image" Target="../media/image40.png"  /><Relationship Id="rId12" Type="http://schemas.openxmlformats.org/officeDocument/2006/relationships/image" Target="../media/image40.png"  /><Relationship Id="rId13" Type="http://schemas.openxmlformats.org/officeDocument/2006/relationships/image" Target="../media/image33.png"  /><Relationship Id="rId14" Type="http://schemas.openxmlformats.org/officeDocument/2006/relationships/image" Target="../media/image33.png"  /><Relationship Id="rId15" Type="http://schemas.openxmlformats.org/officeDocument/2006/relationships/image" Target="../media/image40.png"  /><Relationship Id="rId16" Type="http://schemas.openxmlformats.org/officeDocument/2006/relationships/image" Target="../media/image33.png"  /><Relationship Id="rId2" Type="http://schemas.openxmlformats.org/officeDocument/2006/relationships/image" Target="../media/image33.png"  /><Relationship Id="rId3" Type="http://schemas.openxmlformats.org/officeDocument/2006/relationships/image" Target="../media/image40.png"  /><Relationship Id="rId4" Type="http://schemas.openxmlformats.org/officeDocument/2006/relationships/image" Target="../media/image33.png"  /><Relationship Id="rId5" Type="http://schemas.openxmlformats.org/officeDocument/2006/relationships/image" Target="../media/image33.png"  /><Relationship Id="rId6" Type="http://schemas.openxmlformats.org/officeDocument/2006/relationships/image" Target="../media/image33.png"  /><Relationship Id="rId7" Type="http://schemas.openxmlformats.org/officeDocument/2006/relationships/image" Target="../media/image33.png"  /><Relationship Id="rId8" Type="http://schemas.openxmlformats.org/officeDocument/2006/relationships/image" Target="../media/image33.png"  /><Relationship Id="rId9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hart" Target="../charts/chart2.xml"  /><Relationship Id="rId3" Type="http://schemas.openxmlformats.org/officeDocument/2006/relationships/image" Target="../media/image5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2.png"  /><Relationship Id="rId3" Type="http://schemas.openxmlformats.org/officeDocument/2006/relationships/image" Target="../media/image52.png"  /><Relationship Id="rId4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2.png"  /><Relationship Id="rId3" Type="http://schemas.openxmlformats.org/officeDocument/2006/relationships/image" Target="../media/image52.png"  /><Relationship Id="rId4" Type="http://schemas.openxmlformats.org/officeDocument/2006/relationships/image" Target="../media/image5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8.png"  /><Relationship Id="rId6" Type="http://schemas.openxmlformats.org/officeDocument/2006/relationships/image" Target="../media/image10.png"  /><Relationship Id="rId7" Type="http://schemas.openxmlformats.org/officeDocument/2006/relationships/image" Target="../media/image8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f34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6175" y="2277043"/>
            <a:ext cx="4339650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문서 버전 관리 서비스</a:t>
            </a:r>
            <a:endParaRPr lang="ko-KR" altLang="en-US" sz="3600" spc="-3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4800" spc="-300">
                <a:solidFill>
                  <a:schemeClr val="bg1"/>
                </a:solidFill>
              </a:rPr>
              <a:t>문깃</a:t>
            </a:r>
            <a:endParaRPr lang="ko-KR" altLang="en-US" sz="4800" spc="-30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71761" y="4346555"/>
            <a:ext cx="264848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</a:rPr>
              <a:t>클라우드 기반 서비스 개발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2720" y="142240"/>
            <a:ext cx="135806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2022</a:t>
            </a:r>
            <a:r>
              <a:rPr lang="ko-KR" altLang="en-US" sz="1200">
                <a:solidFill>
                  <a:schemeClr val="bg1"/>
                </a:solidFill>
              </a:rPr>
              <a:t>년도 상반기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451758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Frontend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3-1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3794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빠른 개발과 편리한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UX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를 만족하는 웹 페이지 개발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3" y="1264666"/>
            <a:ext cx="1733106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Frontend</a:t>
            </a: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 개발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86080" y="1906754"/>
            <a:ext cx="3295765" cy="3010352"/>
          </a:xfrm>
          <a:prstGeom prst="ellipse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07546" y="3727721"/>
            <a:ext cx="3295765" cy="3010352"/>
          </a:xfrm>
          <a:prstGeom prst="ellipse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6000">
                <a:schemeClr val="accent1">
                  <a:tint val="44500"/>
                  <a:satMod val="160000"/>
                </a:schemeClr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060" y="2202366"/>
            <a:ext cx="3512634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>
                <a:solidFill>
                  <a:srgbClr val="ffc000"/>
                </a:solidFill>
                <a:latin typeface="HYGothic-Extra"/>
                <a:ea typeface="HYGothic-Extra"/>
              </a:rPr>
              <a:t>HTML</a:t>
            </a:r>
            <a:endParaRPr lang="en-US" altLang="ko-KR" sz="1600" b="1">
              <a:solidFill>
                <a:srgbClr val="ffc000"/>
              </a:solidFill>
              <a:latin typeface="HYGothic-Extra"/>
              <a:ea typeface="HYGothic-Extra"/>
            </a:endParaRPr>
          </a:p>
          <a:p>
            <a:pPr algn="ctr">
              <a:defRPr/>
            </a:pPr>
            <a:endParaRPr lang="en-US" altLang="ko-KR" sz="1600" b="1">
              <a:solidFill>
                <a:srgbClr val="ffc000"/>
              </a:solidFill>
            </a:endParaRPr>
          </a:p>
          <a:p>
            <a:pPr algn="ctr">
              <a:defRPr/>
            </a:pPr>
            <a:r>
              <a:rPr lang="ko-KR" altLang="en-US" sz="1400"/>
              <a:t>사용자에게 제공되는 웹 페이지의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설계를 위해 </a:t>
            </a:r>
            <a:r>
              <a:rPr lang="en-US" altLang="ko-KR" sz="1400" b="1">
                <a:solidFill>
                  <a:srgbClr val="ffc000"/>
                </a:solidFill>
              </a:rPr>
              <a:t>HTML</a:t>
            </a:r>
            <a:r>
              <a:rPr lang="ko-KR" altLang="en-US" sz="1400"/>
              <a:t>을</a:t>
            </a:r>
            <a:r>
              <a:rPr lang="ko-KR" altLang="en-US" sz="1400" b="1"/>
              <a:t> </a:t>
            </a:r>
            <a:r>
              <a:rPr lang="ko-KR" altLang="en-US" sz="1400"/>
              <a:t>사용한다</a:t>
            </a:r>
            <a:r>
              <a:rPr lang="en-US" altLang="ko-KR" sz="1400"/>
              <a:t>. </a:t>
            </a:r>
            <a:r>
              <a:rPr lang="ko-KR" altLang="en-US" sz="1400"/>
              <a:t>이는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근래에 가장 많이 사용되는 웹 페이지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개발 툴이다</a:t>
            </a:r>
            <a:r>
              <a:rPr lang="en-US" altLang="ko-KR" sz="1400"/>
              <a:t>. </a:t>
            </a:r>
            <a:r>
              <a:rPr lang="ko-KR" altLang="en-US" sz="1400"/>
              <a:t>간단한 사용 방식과 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마크업 언어로써의 특징을 통해 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빠른 개발이 가능하며</a:t>
            </a:r>
            <a:r>
              <a:rPr lang="en-US" altLang="ko-KR" sz="1400"/>
              <a:t>, </a:t>
            </a:r>
            <a:r>
              <a:rPr lang="ko-KR" altLang="en-US" sz="1400"/>
              <a:t>공유 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페이지를 제공하는 현 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프로젝트에 적합하다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9" name="TextBox 28"/>
          <p:cNvSpPr txBox="1"/>
          <p:nvPr/>
        </p:nvSpPr>
        <p:spPr>
          <a:xfrm>
            <a:off x="2899111" y="4078735"/>
            <a:ext cx="3512634" cy="252376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HYGothic-Extra"/>
                <a:ea typeface="HYGothic-Extra"/>
              </a:rPr>
              <a:t>CSS</a:t>
            </a:r>
            <a:endParaRPr lang="en-US" altLang="ko-KR" sz="1600" b="1">
              <a:solidFill>
                <a:schemeClr val="accent1">
                  <a:lumMod val="60000"/>
                  <a:lumOff val="40000"/>
                </a:schemeClr>
              </a:solidFill>
              <a:latin typeface="HYGothic-Extra"/>
              <a:ea typeface="HYGothic-Extra"/>
            </a:endParaRPr>
          </a:p>
          <a:p>
            <a:pPr algn="ctr">
              <a:defRPr/>
            </a:pPr>
            <a:endParaRPr lang="en-US" altLang="ko-KR" sz="1600" b="1">
              <a:solidFill>
                <a:srgbClr val="ffc000"/>
              </a:solidFill>
            </a:endParaRPr>
          </a:p>
          <a:p>
            <a:pPr algn="ctr">
              <a:defRPr/>
            </a:pPr>
            <a:r>
              <a:rPr lang="ko-KR" altLang="en-US" sz="1400"/>
              <a:t>기본적인 웹 페이지의 효율적인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디자인 관리를 위해 </a:t>
            </a:r>
            <a:r>
              <a:rPr lang="en-US" altLang="ko-KR" sz="1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CSS</a:t>
            </a:r>
            <a:r>
              <a:rPr lang="ko-KR" altLang="en-US" sz="1400"/>
              <a:t>를 사용한다</a:t>
            </a:r>
            <a:r>
              <a:rPr lang="en-US" altLang="ko-KR" sz="1400"/>
              <a:t>.</a:t>
            </a: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다수 </a:t>
            </a:r>
            <a:r>
              <a:rPr lang="en-US" altLang="ko-KR" sz="1400"/>
              <a:t>HTML</a:t>
            </a:r>
            <a:r>
              <a:rPr lang="ko-KR" altLang="en-US" sz="1400"/>
              <a:t>의 속성 및 디자인 관리에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유용하며</a:t>
            </a:r>
            <a:r>
              <a:rPr lang="en-US" altLang="ko-KR" sz="1400"/>
              <a:t>, </a:t>
            </a:r>
            <a:r>
              <a:rPr lang="ko-KR" altLang="en-US" sz="1400"/>
              <a:t>통일성을 유지할 수 있게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해준다</a:t>
            </a:r>
            <a:r>
              <a:rPr lang="en-US" altLang="ko-KR" sz="1400"/>
              <a:t>. </a:t>
            </a:r>
            <a:r>
              <a:rPr lang="ko-KR" altLang="en-US" sz="1400"/>
              <a:t>사용 자체는 간단하지만</a:t>
            </a:r>
            <a:r>
              <a:rPr lang="en-US" altLang="ko-KR" sz="1400"/>
              <a:t>,</a:t>
            </a: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여러 페이지들로 구성되는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사이트의 체계적인 디자인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삽입이 가능하다</a:t>
            </a:r>
            <a:r>
              <a:rPr lang="en-US" altLang="ko-KR" sz="1400"/>
              <a:t>.</a:t>
            </a:r>
            <a:endParaRPr lang="en-US" altLang="ko-KR" sz="1400"/>
          </a:p>
          <a:p>
            <a:pPr algn="ctr">
              <a:defRPr/>
            </a:pPr>
            <a:endParaRPr lang="ko-KR" altLang="en-US" sz="1400"/>
          </a:p>
        </p:txBody>
      </p:sp>
      <p:sp>
        <p:nvSpPr>
          <p:cNvPr id="30" name="타원 29"/>
          <p:cNvSpPr/>
          <p:nvPr/>
        </p:nvSpPr>
        <p:spPr>
          <a:xfrm>
            <a:off x="5850899" y="1906754"/>
            <a:ext cx="3295765" cy="3010352"/>
          </a:xfrm>
          <a:prstGeom prst="ellipse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742879" y="2202366"/>
            <a:ext cx="3512634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>
                <a:solidFill>
                  <a:srgbClr val="ffc000"/>
                </a:solidFill>
                <a:latin typeface="HYGothic-Extra"/>
                <a:ea typeface="HYGothic-Extra"/>
              </a:rPr>
              <a:t>JavaScript</a:t>
            </a:r>
            <a:endParaRPr lang="en-US" altLang="ko-KR" sz="1600" b="1">
              <a:solidFill>
                <a:srgbClr val="ffc000"/>
              </a:solidFill>
              <a:latin typeface="HYGothic-Extra"/>
              <a:ea typeface="HYGothic-Extra"/>
            </a:endParaRPr>
          </a:p>
          <a:p>
            <a:pPr algn="ctr">
              <a:defRPr/>
            </a:pPr>
            <a:endParaRPr lang="en-US" altLang="ko-KR" sz="1600" b="1">
              <a:solidFill>
                <a:srgbClr val="ffc000"/>
              </a:solidFill>
            </a:endParaRPr>
          </a:p>
          <a:p>
            <a:pPr algn="ctr">
              <a:defRPr/>
            </a:pPr>
            <a:r>
              <a:rPr lang="ko-KR" altLang="en-US" sz="1400"/>
              <a:t>사용자의 여러 단순 요청 처리와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상호작용을 위해 </a:t>
            </a:r>
            <a:r>
              <a:rPr lang="en-US" altLang="ko-KR" sz="1400" b="1">
                <a:solidFill>
                  <a:srgbClr val="ffc000"/>
                </a:solidFill>
              </a:rPr>
              <a:t>JavaScript</a:t>
            </a:r>
            <a:r>
              <a:rPr lang="ko-KR" altLang="en-US" sz="1400"/>
              <a:t>를 사용한다</a:t>
            </a:r>
            <a:r>
              <a:rPr lang="en-US" altLang="ko-KR" sz="1400"/>
              <a:t>.</a:t>
            </a: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타입 명시의 제약이 없으며 동적인 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인터프리터 언어로 빠른 속도와 높은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확장성을 겸비한다</a:t>
            </a:r>
            <a:r>
              <a:rPr lang="en-US" altLang="ko-KR" sz="1400"/>
              <a:t>. </a:t>
            </a:r>
            <a:r>
              <a:rPr lang="ko-KR" altLang="en-US" sz="1400"/>
              <a:t>사이트 개설 시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예상되는 여러 사용자 요청에 대한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피드백 전달과 접근성 향상이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기대된다</a:t>
            </a:r>
            <a:r>
              <a:rPr lang="en-US" altLang="ko-KR" sz="1400"/>
              <a:t>.</a:t>
            </a:r>
            <a:endParaRPr lang="en-US" altLang="ko-KR" sz="1400"/>
          </a:p>
        </p:txBody>
      </p:sp>
      <p:sp>
        <p:nvSpPr>
          <p:cNvPr id="32" name="타원 31"/>
          <p:cNvSpPr/>
          <p:nvPr/>
        </p:nvSpPr>
        <p:spPr>
          <a:xfrm>
            <a:off x="8669287" y="3727721"/>
            <a:ext cx="3295765" cy="3010352"/>
          </a:xfrm>
          <a:prstGeom prst="ellipse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6000">
                <a:schemeClr val="accent1">
                  <a:tint val="44500"/>
                  <a:satMod val="160000"/>
                </a:schemeClr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560852" y="4078735"/>
            <a:ext cx="3512634" cy="18774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HYGothic-Extra"/>
                <a:ea typeface="HYGothic-Extra"/>
              </a:rPr>
              <a:t>Qt</a:t>
            </a:r>
            <a:endParaRPr lang="en-US" altLang="ko-KR" sz="1600" b="1">
              <a:solidFill>
                <a:schemeClr val="accent1">
                  <a:lumMod val="60000"/>
                  <a:lumOff val="40000"/>
                </a:schemeClr>
              </a:solidFill>
              <a:latin typeface="HYGothic-Extra"/>
              <a:ea typeface="HYGothic-Extra"/>
            </a:endParaRPr>
          </a:p>
          <a:p>
            <a:pPr algn="ctr">
              <a:defRPr/>
            </a:pPr>
            <a:endParaRPr lang="en-US" altLang="ko-KR" sz="1600" b="1">
              <a:solidFill>
                <a:srgbClr val="ffc000"/>
              </a:solidFill>
            </a:endParaRPr>
          </a:p>
          <a:p>
            <a:pPr algn="ctr">
              <a:defRPr/>
            </a:pPr>
            <a:r>
              <a:rPr lang="ko-KR" altLang="en-US" sz="1400"/>
              <a:t>코드가 아닌</a:t>
            </a:r>
            <a:r>
              <a:rPr lang="en-US" altLang="ko-KR" sz="1400"/>
              <a:t>, </a:t>
            </a:r>
            <a:r>
              <a:rPr lang="ko-KR" altLang="en-US" sz="1400"/>
              <a:t>유저 친화적인 </a:t>
            </a:r>
            <a:r>
              <a:rPr lang="en-US" altLang="ko-KR" sz="1400"/>
              <a:t>GUI</a:t>
            </a: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인터페이스 제공을 위해 </a:t>
            </a:r>
            <a:r>
              <a:rPr lang="en-US" altLang="ko-KR" sz="1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Qt</a:t>
            </a:r>
            <a:r>
              <a:rPr lang="ko-KR" altLang="en-US" sz="1400"/>
              <a:t>를 사용한다</a:t>
            </a:r>
            <a:r>
              <a:rPr lang="en-US" altLang="ko-KR" sz="1400"/>
              <a:t>.</a:t>
            </a: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여러 플랫폼에서 사용 가능한 확장성과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좋은 런타임 성능을 가지고 있으며</a:t>
            </a:r>
            <a:r>
              <a:rPr lang="en-US" altLang="ko-KR" sz="1400"/>
              <a:t>,</a:t>
            </a: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다수의 일반인을 대상으로 한 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시스템의 구동 편리화가 가능하다</a:t>
            </a:r>
            <a:r>
              <a:rPr lang="en-US" altLang="ko-KR" sz="1400"/>
              <a:t>.</a:t>
            </a:r>
            <a:endParaRPr lang="en-US" altLang="ko-KR" sz="1400"/>
          </a:p>
        </p:txBody>
      </p:sp>
      <p:sp>
        <p:nvSpPr>
          <p:cNvPr id="34" name="타원 33"/>
          <p:cNvSpPr/>
          <p:nvPr/>
        </p:nvSpPr>
        <p:spPr>
          <a:xfrm>
            <a:off x="6698391" y="5232897"/>
            <a:ext cx="714466" cy="675247"/>
          </a:xfrm>
          <a:prstGeom prst="ellipse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77202" y="2882590"/>
            <a:ext cx="555408" cy="529340"/>
          </a:xfrm>
          <a:prstGeom prst="ellipse">
            <a:avLst/>
          </a:prstGeom>
          <a:gradFill>
            <a:gsLst>
              <a:gs pos="64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603366" y="5429255"/>
            <a:ext cx="1077639" cy="972615"/>
          </a:xfrm>
          <a:prstGeom prst="ellipse">
            <a:avLst/>
          </a:prstGeom>
          <a:gradFill>
            <a:gsLst>
              <a:gs pos="64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39533" y="5093756"/>
            <a:ext cx="538644" cy="493726"/>
          </a:xfrm>
          <a:prstGeom prst="ellipse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6000">
                <a:schemeClr val="accent1">
                  <a:tint val="44500"/>
                  <a:satMod val="160000"/>
                </a:schemeClr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766039" y="5908144"/>
            <a:ext cx="538644" cy="493726"/>
          </a:xfrm>
          <a:prstGeom prst="ellipse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6000">
                <a:schemeClr val="accent1">
                  <a:tint val="44500"/>
                  <a:satMod val="160000"/>
                </a:schemeClr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07434" y="1955503"/>
            <a:ext cx="538644" cy="493726"/>
          </a:xfrm>
          <a:prstGeom prst="ellipse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6000">
                <a:schemeClr val="accent1">
                  <a:tint val="44500"/>
                  <a:satMod val="160000"/>
                </a:schemeClr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789449" y="2157761"/>
            <a:ext cx="755579" cy="724829"/>
          </a:xfrm>
          <a:prstGeom prst="ellipse">
            <a:avLst/>
          </a:prstGeom>
          <a:gradFill>
            <a:gsLst>
              <a:gs pos="29000">
                <a:schemeClr val="accent3">
                  <a:lumMod val="60000"/>
                  <a:lumOff val="4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3590694" y="1726331"/>
            <a:ext cx="538644" cy="493726"/>
          </a:xfrm>
          <a:prstGeom prst="ellipse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6000">
                <a:schemeClr val="accent1">
                  <a:tint val="44500"/>
                  <a:satMod val="160000"/>
                </a:schemeClr>
              </a:gs>
              <a:gs pos="75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317169" y="2809636"/>
            <a:ext cx="714466" cy="675247"/>
          </a:xfrm>
          <a:prstGeom prst="ellipse">
            <a:avLst/>
          </a:prstGeom>
          <a:gradFill>
            <a:gsLst>
              <a:gs pos="64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</a:gradFill>
          <a:ln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2" y="101916"/>
            <a:ext cx="41407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Frontend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3-2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3794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빠른 개발과 편리한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UX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를 만족하는 웹 페이지 개발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3" y="1264666"/>
            <a:ext cx="2523682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Frontend</a:t>
            </a: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 </a:t>
            </a: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Architecture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6" name="Picture 2" descr="C:\Users\jimin\Downloads\585e4d1ccb11b227491c339b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9109" y="2987333"/>
            <a:ext cx="1266217" cy="1266217"/>
          </a:xfrm>
          <a:prstGeom prst="rect">
            <a:avLst/>
          </a:prstGeom>
          <a:noFill/>
        </p:spPr>
      </p:pic>
      <p:cxnSp>
        <p:nvCxnSpPr>
          <p:cNvPr id="43" name="직선 화살표 연결선 42"/>
          <p:cNvCxnSpPr/>
          <p:nvPr/>
        </p:nvCxnSpPr>
        <p:spPr>
          <a:xfrm>
            <a:off x="4552035" y="3175008"/>
            <a:ext cx="387751" cy="0"/>
          </a:xfrm>
          <a:prstGeom prst="straightConnector1">
            <a:avLst/>
          </a:prstGeom>
          <a:ln w="381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10858" y="2424226"/>
            <a:ext cx="2112380" cy="383122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67991" y="2225232"/>
            <a:ext cx="1431402" cy="387753"/>
          </a:xfrm>
          <a:prstGeom prst="rect">
            <a:avLst/>
          </a:prstGeom>
          <a:solidFill>
            <a:schemeClr val="bg1"/>
          </a:solidFill>
          <a:ln w="38100">
            <a:solidFill>
              <a:srgbClr val="1e325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HYGothic-Extra"/>
                <a:ea typeface="HYGothic-Extra"/>
              </a:rPr>
              <a:t>USER</a:t>
            </a:r>
            <a:endParaRPr lang="ko-KR" altLang="en-US" sz="1600" b="1">
              <a:solidFill>
                <a:schemeClr val="tx1"/>
              </a:solidFill>
              <a:latin typeface="HYGothic-Extra"/>
              <a:ea typeface="HYGothic-Extr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957146" y="2419108"/>
            <a:ext cx="2112379" cy="383122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18755" y="2230349"/>
            <a:ext cx="1589161" cy="387753"/>
          </a:xfrm>
          <a:prstGeom prst="rect">
            <a:avLst/>
          </a:prstGeom>
          <a:solidFill>
            <a:schemeClr val="bg1"/>
          </a:solidFill>
          <a:ln w="38100">
            <a:solidFill>
              <a:srgbClr val="1e325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HYGothic-Extra"/>
                <a:ea typeface="HYGothic-Extra"/>
              </a:rPr>
              <a:t>Frontend Page</a:t>
            </a:r>
            <a:endParaRPr lang="ko-KR" altLang="en-US" sz="1400" b="1">
              <a:solidFill>
                <a:schemeClr val="tx1"/>
              </a:solidFill>
              <a:latin typeface="HYGothic-Extra"/>
              <a:ea typeface="HYGothic-Extr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543325" y="2413990"/>
            <a:ext cx="2112380" cy="383122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895287" y="2214996"/>
            <a:ext cx="1431402" cy="387753"/>
          </a:xfrm>
          <a:prstGeom prst="rect">
            <a:avLst/>
          </a:prstGeom>
          <a:solidFill>
            <a:schemeClr val="bg1"/>
          </a:solidFill>
          <a:ln w="38100">
            <a:solidFill>
              <a:srgbClr val="1e325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HYGothic-Extra"/>
                <a:ea typeface="HYGothic-Extra"/>
              </a:rPr>
              <a:t>Backend</a:t>
            </a:r>
            <a:endParaRPr lang="ko-KR" altLang="en-US" sz="1600" b="1">
              <a:solidFill>
                <a:schemeClr val="tx1"/>
              </a:solidFill>
              <a:latin typeface="HYGothic-Extra"/>
              <a:ea typeface="HYGothic-Extr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6029" y="4618299"/>
            <a:ext cx="21123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서비스를 사용하는 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주체이다</a:t>
            </a:r>
            <a:r>
              <a:rPr lang="en-US" altLang="ko-KR" sz="1400"/>
              <a:t>. </a:t>
            </a:r>
            <a:r>
              <a:rPr lang="ko-KR" altLang="en-US" sz="1400"/>
              <a:t>주로 로그인</a:t>
            </a:r>
            <a:r>
              <a:rPr lang="en-US" altLang="ko-KR" sz="1400"/>
              <a:t>, </a:t>
            </a: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특정 정보 확인</a:t>
            </a:r>
            <a:r>
              <a:rPr lang="en-US" altLang="ko-KR" sz="1400"/>
              <a:t>, </a:t>
            </a:r>
            <a:r>
              <a:rPr lang="ko-KR" altLang="en-US" sz="1400"/>
              <a:t>업로드 및 다운로드를 요청한다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27" name="Picture 3" descr="C:\Users\jimin\Downloads\page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81028" y="2988935"/>
            <a:ext cx="1264615" cy="1264615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4957146" y="4587755"/>
            <a:ext cx="21123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사용자와 맞닿아 있는 구동 가능 페이지이다</a:t>
            </a:r>
            <a:r>
              <a:rPr lang="en-US" altLang="ko-KR" sz="1400"/>
              <a:t>. </a:t>
            </a:r>
            <a:r>
              <a:rPr lang="ko-KR" altLang="en-US" sz="1400"/>
              <a:t>요청에 대한 피드백을 직접 주거나</a:t>
            </a:r>
            <a:r>
              <a:rPr lang="en-US" altLang="ko-KR" sz="1400"/>
              <a:t>,</a:t>
            </a:r>
            <a:r>
              <a:rPr lang="ko-KR" altLang="en-US" sz="1400"/>
              <a:t> 백엔드를 거쳐 제공한다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28" name="Picture 4" descr="C:\Users\jimin\Downloads\back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845633" y="2745787"/>
            <a:ext cx="1507763" cy="1507763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>
            <a:off x="2428409" y="3175008"/>
            <a:ext cx="307717" cy="0"/>
          </a:xfrm>
          <a:prstGeom prst="line">
            <a:avLst/>
          </a:prstGeom>
          <a:ln w="3810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2736126" y="2230349"/>
            <a:ext cx="1834824" cy="1745555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/>
                </a:solidFill>
              </a:rPr>
              <a:t>로그인</a:t>
            </a:r>
            <a:endParaRPr lang="ko-KR" altLang="en-US" sz="14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/>
                </a:solidFill>
              </a:rPr>
              <a:t>자료 업로드</a:t>
            </a:r>
            <a:endParaRPr lang="ko-KR" altLang="en-US" sz="14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/>
                </a:solidFill>
              </a:rPr>
              <a:t>자료 다운로드</a:t>
            </a:r>
            <a:endParaRPr lang="ko-KR" altLang="en-US" sz="14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/>
                </a:solidFill>
              </a:rPr>
              <a:t>정보 열람</a:t>
            </a:r>
            <a:endParaRPr lang="ko-KR" altLang="en-US" sz="14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/>
                </a:solidFill>
              </a:rPr>
              <a:t>문서 비교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034292" y="1970696"/>
            <a:ext cx="1238491" cy="519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solidFill>
                <a:schemeClr val="tx1"/>
              </a:solidFill>
              <a:latin typeface="HYGothic-Extra"/>
              <a:ea typeface="HYGothic-Extr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15569" y="2075436"/>
            <a:ext cx="107593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HYGothic-Extra"/>
                <a:ea typeface="HYGothic-Extra"/>
              </a:rPr>
              <a:t>Request</a:t>
            </a:r>
            <a:endParaRPr lang="ko-KR" altLang="en-US" sz="1600" b="1">
              <a:latin typeface="HYGothic-Extra"/>
              <a:ea typeface="HYGothic-Extra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9165885" y="3189372"/>
            <a:ext cx="387751" cy="0"/>
          </a:xfrm>
          <a:prstGeom prst="straightConnector1">
            <a:avLst/>
          </a:prstGeom>
          <a:ln w="381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069525" y="3189372"/>
            <a:ext cx="280451" cy="0"/>
          </a:xfrm>
          <a:prstGeom prst="line">
            <a:avLst/>
          </a:prstGeom>
          <a:ln w="3810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7349976" y="2244713"/>
            <a:ext cx="1834824" cy="1745555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SzPct val="92000"/>
              <a:buFont typeface="Arial"/>
              <a:buChar char="•"/>
              <a:defRPr/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48142" y="1985060"/>
            <a:ext cx="1238491" cy="519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solidFill>
                <a:schemeClr val="tx1"/>
              </a:solidFill>
              <a:latin typeface="HYGothic-Extra"/>
              <a:ea typeface="HYGothic-Extr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14181" y="2089800"/>
            <a:ext cx="9589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HYGothic-Extra"/>
                <a:ea typeface="HYGothic-Extra"/>
              </a:rPr>
              <a:t>Inquiry</a:t>
            </a:r>
            <a:endParaRPr lang="ko-KR" altLang="en-US" sz="1600" b="1">
              <a:latin typeface="HYGothic-Extra"/>
              <a:ea typeface="HYGothic-Extr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554798" y="4629874"/>
            <a:ext cx="21123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프론트엔드와 인접한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시스템 서버이다</a:t>
            </a:r>
            <a:r>
              <a:rPr lang="en-US" altLang="ko-KR" sz="1400"/>
              <a:t>. </a:t>
            </a:r>
            <a:endParaRPr lang="en-US" altLang="ko-KR" sz="1400"/>
          </a:p>
          <a:p>
            <a:pPr algn="ctr">
              <a:defRPr/>
            </a:pPr>
            <a:r>
              <a:rPr lang="ko-KR" altLang="en-US" sz="1400"/>
              <a:t>페이지 수준에서 감당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할 수 없는 요청과 정보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처리를 제공한다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70" name="직선 연결선 69"/>
          <p:cNvCxnSpPr/>
          <p:nvPr/>
        </p:nvCxnSpPr>
        <p:spPr>
          <a:xfrm>
            <a:off x="9277109" y="5400137"/>
            <a:ext cx="266216" cy="0"/>
          </a:xfrm>
          <a:prstGeom prst="line">
            <a:avLst/>
          </a:prstGeom>
          <a:ln w="3810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7442285" y="4455478"/>
            <a:ext cx="1834824" cy="1745555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/>
              <a:buChar char="•"/>
              <a:defRPr/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740451" y="4195825"/>
            <a:ext cx="1238491" cy="519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solidFill>
                <a:schemeClr val="tx1"/>
              </a:solidFill>
              <a:latin typeface="HYGothic-Extra"/>
              <a:ea typeface="HYGothic-Extr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65195" y="4286201"/>
            <a:ext cx="8066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HYGothic-Extra"/>
                <a:ea typeface="HYGothic-Extra"/>
              </a:rPr>
              <a:t>Reply</a:t>
            </a:r>
            <a:endParaRPr lang="ko-KR" altLang="en-US" sz="1600" b="1">
              <a:latin typeface="HYGothic-Extra"/>
              <a:ea typeface="HYGothic-Extr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43096" y="2543718"/>
            <a:ext cx="1848583" cy="144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로그인 시도 정보</a:t>
            </a:r>
            <a:endParaRPr lang="ko-KR" altLang="en-US" sz="1400"/>
          </a:p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업로드 자료 정보</a:t>
            </a:r>
            <a:endParaRPr lang="ko-KR" altLang="en-US" sz="1400"/>
          </a:p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다운로드 정보</a:t>
            </a:r>
            <a:endParaRPr lang="ko-KR" altLang="en-US" sz="1400"/>
          </a:p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열람 시도 정보</a:t>
            </a:r>
            <a:endParaRPr lang="ko-KR" altLang="en-US" sz="1400"/>
          </a:p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비교 문서 목록</a:t>
            </a:r>
            <a:endParaRPr lang="ko-KR" altLang="en-US" sz="1400"/>
          </a:p>
          <a:p>
            <a:pPr lvl="0">
              <a:defRPr/>
            </a:pP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444220" y="4695243"/>
            <a:ext cx="18328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92000"/>
              <a:buFont typeface="Arial"/>
              <a:buChar char="•"/>
              <a:defRPr/>
            </a:pPr>
            <a:r>
              <a:rPr lang="ko-KR" altLang="en-US" sz="1200"/>
              <a:t>로그인 유효성 정보</a:t>
            </a:r>
            <a:endParaRPr lang="ko-KR" altLang="en-US" sz="1200"/>
          </a:p>
          <a:p>
            <a:pPr marL="285750" indent="-285750">
              <a:lnSpc>
                <a:spcPct val="150000"/>
              </a:lnSpc>
              <a:buSzPct val="92000"/>
              <a:buFont typeface="Arial"/>
              <a:buChar char="•"/>
              <a:defRPr/>
            </a:pPr>
            <a:r>
              <a:rPr lang="ko-KR" altLang="en-US" sz="1200"/>
              <a:t>업로드 유효성 정보</a:t>
            </a:r>
            <a:endParaRPr lang="ko-KR" altLang="en-US" sz="1200"/>
          </a:p>
          <a:p>
            <a:pPr marL="285750" indent="-285750">
              <a:lnSpc>
                <a:spcPct val="150000"/>
              </a:lnSpc>
              <a:buSzPct val="92000"/>
              <a:buFont typeface="Arial"/>
              <a:buChar char="•"/>
              <a:defRPr/>
            </a:pPr>
            <a:r>
              <a:rPr lang="ko-KR" altLang="en-US" sz="1200"/>
              <a:t>다운로드 권한 정보</a:t>
            </a:r>
            <a:endParaRPr lang="ko-KR" altLang="en-US" sz="1200"/>
          </a:p>
          <a:p>
            <a:pPr marL="285750" indent="-285750">
              <a:lnSpc>
                <a:spcPct val="150000"/>
              </a:lnSpc>
              <a:buSzPct val="92000"/>
              <a:buFont typeface="Arial"/>
              <a:buChar char="•"/>
              <a:defRPr/>
            </a:pPr>
            <a:r>
              <a:rPr lang="ko-KR" altLang="en-US" sz="1200"/>
              <a:t>열람 권한 정보</a:t>
            </a:r>
            <a:endParaRPr lang="ko-KR" altLang="en-US" sz="1200"/>
          </a:p>
          <a:p>
            <a:pPr marL="285750" indent="-285750">
              <a:lnSpc>
                <a:spcPct val="150000"/>
              </a:lnSpc>
              <a:buSzPct val="92000"/>
              <a:buFont typeface="Arial"/>
              <a:buChar char="•"/>
              <a:defRPr/>
            </a:pPr>
            <a:r>
              <a:rPr lang="ko-KR" altLang="en-US" sz="1200"/>
              <a:t>문서 비교 결과</a:t>
            </a:r>
            <a:endParaRPr lang="ko-KR" altLang="en-US" sz="1200"/>
          </a:p>
          <a:p>
            <a:pPr lvl="0">
              <a:defRPr/>
            </a:pPr>
            <a:endParaRPr lang="ko-KR" altLang="en-US"/>
          </a:p>
        </p:txBody>
      </p:sp>
      <p:cxnSp>
        <p:nvCxnSpPr>
          <p:cNvPr id="75" name="직선 화살표 연결선 74"/>
          <p:cNvCxnSpPr/>
          <p:nvPr/>
        </p:nvCxnSpPr>
        <p:spPr>
          <a:xfrm flipH="1" flipV="1">
            <a:off x="7075969" y="5398252"/>
            <a:ext cx="366316" cy="1885"/>
          </a:xfrm>
          <a:prstGeom prst="straightConnector1">
            <a:avLst/>
          </a:prstGeom>
          <a:ln w="381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598609" y="5400136"/>
            <a:ext cx="341088" cy="0"/>
          </a:xfrm>
          <a:prstGeom prst="line">
            <a:avLst/>
          </a:prstGeom>
          <a:ln w="3810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2763785" y="4455477"/>
            <a:ext cx="1834824" cy="1745555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/>
              <a:buChar char="•"/>
              <a:defRPr/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3061951" y="4195824"/>
            <a:ext cx="1238491" cy="51930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solidFill>
                <a:schemeClr val="tx1"/>
              </a:solidFill>
              <a:latin typeface="HYGothic-Extra"/>
              <a:ea typeface="HYGothic-Extr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15569" y="4286200"/>
            <a:ext cx="122982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HYGothic-Extra"/>
                <a:ea typeface="HYGothic-Extra"/>
              </a:rPr>
              <a:t>Feedback</a:t>
            </a:r>
            <a:endParaRPr lang="ko-KR" altLang="en-US" sz="1600" b="1">
              <a:latin typeface="HYGothic-Extra"/>
              <a:ea typeface="HYGothic-Extr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73565" y="4754482"/>
            <a:ext cx="1832889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로그인 성공 여부</a:t>
            </a:r>
            <a:endParaRPr lang="ko-KR" altLang="en-US" sz="1400"/>
          </a:p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업로드 성공 여부</a:t>
            </a:r>
            <a:endParaRPr lang="ko-KR" altLang="en-US" sz="1400"/>
          </a:p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다운로드 표시</a:t>
            </a:r>
            <a:endParaRPr lang="ko-KR" altLang="en-US" sz="1400"/>
          </a:p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열람 정보 표시</a:t>
            </a:r>
            <a:endParaRPr lang="ko-KR" altLang="en-US" sz="1400"/>
          </a:p>
          <a:p>
            <a:pPr marL="285750" indent="-285750">
              <a:buSzPct val="92000"/>
              <a:buFont typeface="Arial"/>
              <a:buChar char="•"/>
              <a:defRPr/>
            </a:pPr>
            <a:r>
              <a:rPr lang="ko-KR" altLang="en-US" sz="1400"/>
              <a:t>문서 비교 표시</a:t>
            </a:r>
            <a:endParaRPr lang="ko-KR" altLang="en-US" sz="1400"/>
          </a:p>
          <a:p>
            <a:pPr lvl="0">
              <a:defRPr/>
            </a:pPr>
            <a:endParaRPr lang="ko-KR" altLang="en-US"/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2428409" y="5398251"/>
            <a:ext cx="341820" cy="1886"/>
          </a:xfrm>
          <a:prstGeom prst="straightConnector1">
            <a:avLst/>
          </a:prstGeom>
          <a:ln w="381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41312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Backend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3-2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15016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안정감과 빠른 속도를 겸비한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Backend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서버 구축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3" y="1264666"/>
            <a:ext cx="1685482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Backend</a:t>
            </a: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 개발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1" name=""/>
          <p:cNvCxnSpPr/>
          <p:nvPr/>
        </p:nvCxnSpPr>
        <p:spPr>
          <a:xfrm>
            <a:off x="889000" y="4210916"/>
            <a:ext cx="10413999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"/>
          <p:cNvCxnSpPr/>
          <p:nvPr/>
        </p:nvCxnSpPr>
        <p:spPr>
          <a:xfrm rot="16200000" flipH="1">
            <a:off x="3824986" y="4155519"/>
            <a:ext cx="4542026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4"/>
          <p:cNvSpPr/>
          <p:nvPr/>
        </p:nvSpPr>
        <p:spPr>
          <a:xfrm>
            <a:off x="1006285" y="2158714"/>
            <a:ext cx="4823219" cy="1727486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4" name="직사각형 34"/>
          <p:cNvSpPr/>
          <p:nvPr/>
        </p:nvSpPr>
        <p:spPr>
          <a:xfrm>
            <a:off x="6377520" y="2158714"/>
            <a:ext cx="4823219" cy="1727486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5" name="직사각형 34"/>
          <p:cNvSpPr/>
          <p:nvPr/>
        </p:nvSpPr>
        <p:spPr>
          <a:xfrm>
            <a:off x="994162" y="4493204"/>
            <a:ext cx="4823219" cy="1727486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6" name="직사각형 34"/>
          <p:cNvSpPr/>
          <p:nvPr/>
        </p:nvSpPr>
        <p:spPr>
          <a:xfrm>
            <a:off x="6375788" y="4493205"/>
            <a:ext cx="4823219" cy="1727486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7" name=""/>
          <p:cNvSpPr txBox="1"/>
          <p:nvPr/>
        </p:nvSpPr>
        <p:spPr>
          <a:xfrm>
            <a:off x="1014458" y="2158421"/>
            <a:ext cx="4788477" cy="15829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/>
              <a:t>개발언어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en-US" altLang="ko-KR" sz="1600">
                <a:solidFill>
                  <a:srgbClr val="0000ff"/>
                </a:solidFill>
              </a:rPr>
              <a:t>Python </a:t>
            </a:r>
            <a:endParaRPr lang="en-US" altLang="ko-KR" sz="1600">
              <a:solidFill>
                <a:srgbClr val="0000ff"/>
              </a:solidFill>
            </a:endParaRPr>
          </a:p>
          <a:p>
            <a:pPr>
              <a:defRPr/>
            </a:pPr>
            <a:r>
              <a:rPr lang="ko-KR" altLang="en-US" sz="1600" b="1"/>
              <a:t>선정 이유 </a:t>
            </a:r>
            <a:endParaRPr lang="ko-KR" altLang="en-US" sz="1600" b="1"/>
          </a:p>
          <a:p>
            <a:pPr>
              <a:defRPr/>
            </a:pPr>
            <a:endParaRPr lang="ko-KR" altLang="en-US" sz="1100">
              <a:solidFill>
                <a:srgbClr val="0000ff"/>
              </a:solidFill>
            </a:endParaRPr>
          </a:p>
          <a:p>
            <a:pPr>
              <a:defRPr/>
            </a:pPr>
            <a:r>
              <a:rPr lang="ko-KR" altLang="en-US" sz="1100">
                <a:solidFill>
                  <a:srgbClr val="0000ff"/>
                </a:solidFill>
              </a:rPr>
              <a:t>  </a:t>
            </a:r>
            <a:r>
              <a:rPr lang="en-US" altLang="ko-KR" sz="1100" b="1">
                <a:solidFill>
                  <a:srgbClr val="0000ff"/>
                </a:solidFill>
              </a:rPr>
              <a:t>Python</a:t>
            </a:r>
            <a:r>
              <a:rPr lang="ko-KR" altLang="en-US" sz="1100"/>
              <a:t>은 다른 언어와는 달리 문법적으로 간단할뿐더러 다양한 기본 라이브러리를 제공하기에 개발 속도가 빠르며</a:t>
            </a:r>
            <a:r>
              <a:rPr lang="en-US" altLang="ko-KR" sz="1100"/>
              <a:t>,</a:t>
            </a:r>
            <a:r>
              <a:rPr lang="ko-KR" altLang="en-US" sz="1100"/>
              <a:t> 여러 환경에서 개발할 때 가장 우수한 성능을 보여준다</a:t>
            </a:r>
            <a:r>
              <a:rPr lang="en-US" altLang="ko-KR" sz="1100"/>
              <a:t>.</a:t>
            </a:r>
            <a:r>
              <a:rPr lang="ko-KR" altLang="en-US" sz="1100"/>
              <a:t> 특히 대부분의 </a:t>
            </a:r>
            <a:r>
              <a:rPr lang="en-US" altLang="ko-KR" sz="1100" b="1">
                <a:solidFill>
                  <a:srgbClr val="0000ff"/>
                </a:solidFill>
              </a:rPr>
              <a:t>Python</a:t>
            </a:r>
            <a:r>
              <a:rPr lang="ko-KR" altLang="en-US" sz="1100"/>
              <a:t>으로 </a:t>
            </a:r>
            <a:r>
              <a:rPr lang="en-US" altLang="ko-KR" sz="1100"/>
              <a:t>ML/DL</a:t>
            </a:r>
            <a:r>
              <a:rPr lang="ko-KR" altLang="en-US" sz="1100"/>
              <a:t> 모델을 제작할 예정이다</a:t>
            </a:r>
            <a:r>
              <a:rPr lang="en-US" altLang="ko-KR" sz="1100"/>
              <a:t>.</a:t>
            </a:r>
            <a:r>
              <a:rPr lang="ko-KR" altLang="en-US" sz="1100"/>
              <a:t> 따라서</a:t>
            </a:r>
            <a:r>
              <a:rPr lang="en-US" altLang="ko-KR" sz="1100"/>
              <a:t>,</a:t>
            </a:r>
            <a:r>
              <a:rPr lang="ko-KR" altLang="en-US" sz="1100"/>
              <a:t> 백앤드 시스템과 </a:t>
            </a:r>
            <a:r>
              <a:rPr lang="en-US" altLang="ko-KR" sz="1100"/>
              <a:t>ML/DL</a:t>
            </a:r>
            <a:r>
              <a:rPr lang="ko-KR" altLang="en-US" sz="1100"/>
              <a:t> 시스템을 결합할 때 어려움이 줄어들 것으로 예상된다</a:t>
            </a:r>
            <a:r>
              <a:rPr lang="en-US" altLang="ko-KR" sz="1100"/>
              <a:t>.</a:t>
            </a:r>
            <a:endParaRPr lang="en-US" altLang="ko-KR" sz="1100"/>
          </a:p>
        </p:txBody>
      </p:sp>
      <p:sp>
        <p:nvSpPr>
          <p:cNvPr id="170" name=""/>
          <p:cNvSpPr txBox="1"/>
          <p:nvPr/>
        </p:nvSpPr>
        <p:spPr>
          <a:xfrm>
            <a:off x="6395024" y="2162654"/>
            <a:ext cx="4788478" cy="1740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Framework</a:t>
            </a:r>
            <a:r>
              <a:rPr lang="ko-KR" altLang="en-US" sz="1600" b="1"/>
              <a:t>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en-US" altLang="ko-KR" sz="1600">
                <a:solidFill>
                  <a:srgbClr val="0000ff"/>
                </a:solidFill>
              </a:rPr>
              <a:t>FastAPI </a:t>
            </a:r>
            <a:endParaRPr lang="en-US" altLang="ko-KR" sz="1600">
              <a:solidFill>
                <a:srgbClr val="0000ff"/>
              </a:solidFill>
            </a:endParaRPr>
          </a:p>
          <a:p>
            <a:pPr>
              <a:defRPr/>
            </a:pPr>
            <a:r>
              <a:rPr lang="ko-KR" altLang="en-US" sz="1600" b="1"/>
              <a:t>선정 이유 </a:t>
            </a:r>
            <a:endParaRPr lang="ko-KR" altLang="en-US" sz="1600" b="1"/>
          </a:p>
          <a:p>
            <a:pPr>
              <a:defRPr/>
            </a:pPr>
            <a:endParaRPr lang="ko-KR" altLang="en-US" sz="1100">
              <a:solidFill>
                <a:srgbClr val="0000ff"/>
              </a:solidFill>
            </a:endParaRPr>
          </a:p>
          <a:p>
            <a:pPr>
              <a:defRPr/>
            </a:pPr>
            <a:r>
              <a:rPr lang="ko-KR" altLang="en-US" sz="1100">
                <a:solidFill>
                  <a:srgbClr val="0000ff"/>
                </a:solidFill>
              </a:rPr>
              <a:t>  </a:t>
            </a:r>
            <a:r>
              <a:rPr lang="en-US" altLang="ko-KR" sz="1100">
                <a:solidFill>
                  <a:schemeClr val="dk1"/>
                </a:solidFill>
              </a:rPr>
              <a:t>Python</a:t>
            </a:r>
            <a:r>
              <a:rPr lang="ko-KR" altLang="en-US" sz="1100">
                <a:solidFill>
                  <a:schemeClr val="dk1"/>
                </a:solidFill>
              </a:rPr>
              <a:t>으로</a:t>
            </a:r>
            <a:r>
              <a:rPr lang="ko-KR" altLang="en-US" sz="1100">
                <a:solidFill>
                  <a:srgbClr val="0000ff"/>
                </a:solidFill>
              </a:rPr>
              <a:t> </a:t>
            </a:r>
            <a:r>
              <a:rPr lang="ko-KR" altLang="en-US" sz="1100">
                <a:solidFill>
                  <a:schemeClr val="dk1"/>
                </a:solidFill>
              </a:rPr>
              <a:t>백앤드 서버를 개발할 때 대부분 사람은 </a:t>
            </a:r>
            <a:r>
              <a:rPr lang="en-US" altLang="ko-KR" sz="1100">
                <a:solidFill>
                  <a:schemeClr val="dk1"/>
                </a:solidFill>
              </a:rPr>
              <a:t>Django</a:t>
            </a:r>
            <a:r>
              <a:rPr lang="ko-KR" altLang="en-US" sz="1100">
                <a:solidFill>
                  <a:schemeClr val="dk1"/>
                </a:solidFill>
              </a:rPr>
              <a:t> </a:t>
            </a:r>
            <a:r>
              <a:rPr lang="en-US" altLang="ko-KR" sz="1100">
                <a:solidFill>
                  <a:schemeClr val="dk1"/>
                </a:solidFill>
              </a:rPr>
              <a:t>framework</a:t>
            </a:r>
            <a:r>
              <a:rPr lang="ko-KR" altLang="en-US" sz="1100">
                <a:solidFill>
                  <a:schemeClr val="dk1"/>
                </a:solidFill>
              </a:rPr>
              <a:t>를 사용한다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r>
              <a:rPr lang="ko-KR" altLang="en-US" sz="1100">
                <a:solidFill>
                  <a:schemeClr val="dk1"/>
                </a:solidFill>
              </a:rPr>
              <a:t> </a:t>
            </a:r>
            <a:r>
              <a:rPr lang="en-US" altLang="ko-KR" sz="1100">
                <a:solidFill>
                  <a:schemeClr val="dk1"/>
                </a:solidFill>
              </a:rPr>
              <a:t>Django</a:t>
            </a:r>
            <a:r>
              <a:rPr lang="ko-KR" altLang="en-US" sz="1100">
                <a:solidFill>
                  <a:schemeClr val="dk1"/>
                </a:solidFill>
              </a:rPr>
              <a:t>가 많이 사용되는 이유는 </a:t>
            </a:r>
            <a:r>
              <a:rPr lang="en-US" altLang="ko-KR" sz="1100">
                <a:solidFill>
                  <a:schemeClr val="dk1"/>
                </a:solidFill>
              </a:rPr>
              <a:t>full-stack framework</a:t>
            </a:r>
            <a:r>
              <a:rPr lang="ko-KR" altLang="en-US" sz="1100">
                <a:solidFill>
                  <a:schemeClr val="dk1"/>
                </a:solidFill>
              </a:rPr>
              <a:t>으로 구조를 확실히 파악하고 있다면 빠른 개발을 할 수 있다는 장점이 있지만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구조에 대한 변경이 어렵고 속도도 빠르지 않다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r>
              <a:rPr lang="ko-KR" altLang="en-US" sz="1100">
                <a:solidFill>
                  <a:schemeClr val="dk1"/>
                </a:solidFill>
              </a:rPr>
              <a:t> 따라서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우리는 </a:t>
            </a:r>
            <a:r>
              <a:rPr lang="en-US" altLang="ko-KR" sz="1100" b="1">
                <a:solidFill>
                  <a:srgbClr val="0000ff"/>
                </a:solidFill>
              </a:rPr>
              <a:t>FastApI</a:t>
            </a:r>
            <a:r>
              <a:rPr lang="ko-KR" altLang="en-US" sz="1100">
                <a:solidFill>
                  <a:schemeClr val="dk1"/>
                </a:solidFill>
              </a:rPr>
              <a:t>를 사용하기로 했다</a:t>
            </a:r>
            <a:r>
              <a:rPr lang="en-US" altLang="ko-KR" sz="1100">
                <a:solidFill>
                  <a:schemeClr val="dk1"/>
                </a:solidFill>
              </a:rPr>
              <a:t>. </a:t>
            </a:r>
            <a:r>
              <a:rPr lang="en-US" altLang="ko-KR" sz="1100" b="1">
                <a:solidFill>
                  <a:srgbClr val="0000ff"/>
                </a:solidFill>
              </a:rPr>
              <a:t>FastAPI</a:t>
            </a:r>
            <a:r>
              <a:rPr lang="ko-KR" altLang="en-US" sz="1100">
                <a:solidFill>
                  <a:schemeClr val="dk1"/>
                </a:solidFill>
              </a:rPr>
              <a:t>는 </a:t>
            </a:r>
            <a:r>
              <a:rPr lang="en-US" altLang="ko-KR" sz="1100">
                <a:solidFill>
                  <a:schemeClr val="dk1"/>
                </a:solidFill>
              </a:rPr>
              <a:t>Python framework </a:t>
            </a:r>
            <a:r>
              <a:rPr lang="ko-KR" altLang="en-US" sz="1100">
                <a:solidFill>
                  <a:schemeClr val="dk1"/>
                </a:solidFill>
              </a:rPr>
              <a:t>중에서 가장 빠르고 </a:t>
            </a:r>
            <a:r>
              <a:rPr lang="en-US" altLang="ko-KR" sz="1100">
                <a:solidFill>
                  <a:schemeClr val="dk1"/>
                </a:solidFill>
              </a:rPr>
              <a:t>Micro Framework</a:t>
            </a:r>
            <a:r>
              <a:rPr lang="ko-KR" altLang="en-US" sz="1100">
                <a:solidFill>
                  <a:schemeClr val="dk1"/>
                </a:solidFill>
              </a:rPr>
              <a:t>이기에 기능을 자체적으로 추가해야 하지만 원하는 기능을 추가 가능하다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endParaRPr lang="en-US" altLang="ko-KR" sz="1100">
              <a:solidFill>
                <a:schemeClr val="dk1"/>
              </a:solidFill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994162" y="4516387"/>
            <a:ext cx="4835342" cy="174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트래픽 관리 및 서버 확장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ko-KR" altLang="en-US" sz="1600">
                <a:solidFill>
                  <a:srgbClr val="0000ff"/>
                </a:solidFill>
              </a:rPr>
              <a:t>로드밸랜서</a:t>
            </a:r>
            <a:r>
              <a:rPr lang="en-US" altLang="ko-KR" sz="1600">
                <a:solidFill>
                  <a:srgbClr val="0000ff"/>
                </a:solidFill>
              </a:rPr>
              <a:t>,</a:t>
            </a:r>
            <a:r>
              <a:rPr lang="ko-KR" altLang="en-US" sz="1600">
                <a:solidFill>
                  <a:srgbClr val="0000ff"/>
                </a:solidFill>
              </a:rPr>
              <a:t> </a:t>
            </a:r>
            <a:r>
              <a:rPr lang="en-US" altLang="ko-KR" sz="1600">
                <a:solidFill>
                  <a:srgbClr val="0000ff"/>
                </a:solidFill>
              </a:rPr>
              <a:t>Kubernetes</a:t>
            </a:r>
            <a:endParaRPr lang="en-US" altLang="ko-KR" sz="1600">
              <a:solidFill>
                <a:srgbClr val="0000ff"/>
              </a:solidFill>
            </a:endParaRPr>
          </a:p>
          <a:p>
            <a:pPr>
              <a:defRPr/>
            </a:pPr>
            <a:r>
              <a:rPr lang="ko-KR" altLang="en-US" sz="1600" b="1"/>
              <a:t>선정 이유 </a:t>
            </a:r>
            <a:endParaRPr lang="ko-KR" altLang="en-US" sz="1600" b="1"/>
          </a:p>
          <a:p>
            <a:pPr>
              <a:defRPr/>
            </a:pPr>
            <a:endParaRPr lang="ko-KR" altLang="en-US" sz="11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100">
                <a:solidFill>
                  <a:schemeClr val="dk1"/>
                </a:solidFill>
              </a:rPr>
              <a:t>   일부 사람만 사용할 경우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트래픽 및 서버 혼잡을 고려할 필요가 없다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r>
              <a:rPr lang="ko-KR" altLang="en-US" sz="1100">
                <a:solidFill>
                  <a:schemeClr val="dk1"/>
                </a:solidFill>
              </a:rPr>
              <a:t> 그러나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이용자 수가 늘어난다면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트래픽 및 서버의 혼잡도가 높아질 것이며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유저 사용에 불편함 혹은 서버 다운을 초례할 수 있다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r>
              <a:rPr lang="ko-KR" altLang="en-US" sz="1100">
                <a:solidFill>
                  <a:schemeClr val="dk1"/>
                </a:solidFill>
              </a:rPr>
              <a:t> 따라서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이 현상들을 적절히 컨트롤하기 위해 </a:t>
            </a:r>
            <a:r>
              <a:rPr lang="ko-KR" altLang="en-US" sz="1100" b="1">
                <a:solidFill>
                  <a:srgbClr val="0000ff"/>
                </a:solidFill>
              </a:rPr>
              <a:t>로드밸랜서</a:t>
            </a:r>
            <a:r>
              <a:rPr lang="ko-KR" altLang="en-US" sz="1100">
                <a:solidFill>
                  <a:schemeClr val="dk1"/>
                </a:solidFill>
              </a:rPr>
              <a:t>와 </a:t>
            </a:r>
            <a:r>
              <a:rPr lang="en-US" altLang="ko-KR" sz="1100" b="1">
                <a:solidFill>
                  <a:srgbClr val="0000ff"/>
                </a:solidFill>
              </a:rPr>
              <a:t>Kubernetes</a:t>
            </a:r>
            <a:r>
              <a:rPr lang="ko-KR" altLang="en-US" sz="1100">
                <a:solidFill>
                  <a:schemeClr val="dk1"/>
                </a:solidFill>
              </a:rPr>
              <a:t>를 도입할 생각이다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r>
              <a:rPr lang="ko-KR" altLang="en-US" sz="1100">
                <a:solidFill>
                  <a:schemeClr val="dk1"/>
                </a:solidFill>
              </a:rPr>
              <a:t> 로드밸랜서를 통해 혼잡한 트래픽을 분산시킬 것이며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</a:t>
            </a:r>
            <a:r>
              <a:rPr lang="en-US" altLang="ko-KR" sz="1100">
                <a:solidFill>
                  <a:schemeClr val="dk1"/>
                </a:solidFill>
              </a:rPr>
              <a:t>Kubernetes</a:t>
            </a:r>
            <a:r>
              <a:rPr lang="ko-KR" altLang="en-US" sz="1100">
                <a:solidFill>
                  <a:schemeClr val="dk1"/>
                </a:solidFill>
              </a:rPr>
              <a:t>를 통해 필요한 서버를 빠르게 확장할 뿐만 아니라 결합이 요구되지 않는 요소를 분리할 수 있다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endParaRPr lang="en-US" altLang="ko-KR" sz="1100">
              <a:solidFill>
                <a:schemeClr val="dk1"/>
              </a:solidFill>
            </a:endParaRPr>
          </a:p>
        </p:txBody>
      </p:sp>
      <p:sp>
        <p:nvSpPr>
          <p:cNvPr id="173" name=""/>
          <p:cNvSpPr txBox="1"/>
          <p:nvPr/>
        </p:nvSpPr>
        <p:spPr>
          <a:xfrm>
            <a:off x="6412261" y="4493205"/>
            <a:ext cx="4788478" cy="1739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Backend Architecture</a:t>
            </a:r>
            <a:r>
              <a:rPr lang="ko-KR" altLang="en-US" sz="1600" b="1"/>
              <a:t>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en-US" altLang="ko-KR" sz="1600">
                <a:solidFill>
                  <a:srgbClr val="0000ff"/>
                </a:solidFill>
              </a:rPr>
              <a:t>MSA</a:t>
            </a:r>
            <a:r>
              <a:rPr lang="en-US" altLang="ko-KR" sz="1200">
                <a:solidFill>
                  <a:srgbClr val="0000ff"/>
                </a:solidFill>
              </a:rPr>
              <a:t>(Micro Service Architecture) </a:t>
            </a:r>
            <a:endParaRPr lang="en-US" altLang="ko-KR" sz="1200">
              <a:solidFill>
                <a:srgbClr val="0000ff"/>
              </a:solidFill>
            </a:endParaRPr>
          </a:p>
          <a:p>
            <a:pPr>
              <a:defRPr/>
            </a:pPr>
            <a:r>
              <a:rPr lang="ko-KR" altLang="en-US" sz="1600" b="1"/>
              <a:t>선정 이유 </a:t>
            </a:r>
            <a:endParaRPr lang="ko-KR" altLang="en-US" sz="1600" b="1"/>
          </a:p>
          <a:p>
            <a:pPr>
              <a:defRPr/>
            </a:pPr>
            <a:endParaRPr lang="ko-KR" altLang="en-US" sz="11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100">
                <a:solidFill>
                  <a:schemeClr val="dk1"/>
                </a:solidFill>
              </a:rPr>
              <a:t>  본 프로젝트는 </a:t>
            </a:r>
            <a:r>
              <a:rPr lang="ko-KR" altLang="en-US" sz="1100" b="1">
                <a:solidFill>
                  <a:srgbClr val="0000ff"/>
                </a:solidFill>
              </a:rPr>
              <a:t>클라우드</a:t>
            </a:r>
            <a:r>
              <a:rPr lang="ko-KR" altLang="en-US" sz="1100">
                <a:solidFill>
                  <a:schemeClr val="dk1"/>
                </a:solidFill>
              </a:rPr>
              <a:t> 기반 저장소로 데이터를 저장할 뿐만 아니라 차이점 명시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악성코드 탐지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이슈 관리 등 여러 기능이 요구된다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r>
              <a:rPr lang="ko-KR" altLang="en-US" sz="1100">
                <a:solidFill>
                  <a:schemeClr val="dk1"/>
                </a:solidFill>
              </a:rPr>
              <a:t> 이러한 기능을 한 환경에 집중해 개발할 경우 오류 발생에 취약할 것으로 생각된다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r>
              <a:rPr lang="ko-KR" altLang="en-US" sz="1100">
                <a:solidFill>
                  <a:schemeClr val="dk1"/>
                </a:solidFill>
              </a:rPr>
              <a:t> 따라서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기능 별로 </a:t>
            </a:r>
            <a:r>
              <a:rPr lang="en-US" altLang="ko-KR" sz="1100" b="1">
                <a:solidFill>
                  <a:srgbClr val="0000ff"/>
                </a:solidFill>
              </a:rPr>
              <a:t>Kubernetes</a:t>
            </a:r>
            <a:r>
              <a:rPr lang="ko-KR" altLang="en-US" sz="1100">
                <a:solidFill>
                  <a:schemeClr val="dk1"/>
                </a:solidFill>
              </a:rPr>
              <a:t>로 분산시켜 서버의 부담을 최소한으로 줄이려고 한다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r>
              <a:rPr lang="ko-KR" altLang="en-US" sz="1100">
                <a:solidFill>
                  <a:schemeClr val="dk1"/>
                </a:solidFill>
              </a:rPr>
              <a:t> 또한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</a:t>
            </a:r>
            <a:r>
              <a:rPr lang="en-US" altLang="ko-KR" sz="1100" b="1">
                <a:solidFill>
                  <a:srgbClr val="0000ff"/>
                </a:solidFill>
              </a:rPr>
              <a:t>MSA</a:t>
            </a:r>
            <a:r>
              <a:rPr lang="ko-KR" altLang="en-US" sz="1100" b="1">
                <a:solidFill>
                  <a:schemeClr val="dk1"/>
                </a:solidFill>
              </a:rPr>
              <a:t> </a:t>
            </a:r>
            <a:r>
              <a:rPr lang="ko-KR" altLang="en-US" sz="1100">
                <a:solidFill>
                  <a:schemeClr val="dk1"/>
                </a:solidFill>
              </a:rPr>
              <a:t>형식으로 개발한다면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기능 확장에 이점이 존재한다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r>
              <a:rPr lang="ko-KR" altLang="en-US" sz="1100">
                <a:solidFill>
                  <a:schemeClr val="dk1"/>
                </a:solidFill>
              </a:rPr>
              <a:t> 특히</a:t>
            </a:r>
            <a:r>
              <a:rPr lang="en-US" altLang="ko-KR" sz="1100">
                <a:solidFill>
                  <a:schemeClr val="dk1"/>
                </a:solidFill>
              </a:rPr>
              <a:t>,</a:t>
            </a:r>
            <a:r>
              <a:rPr lang="ko-KR" altLang="en-US" sz="1100">
                <a:solidFill>
                  <a:schemeClr val="dk1"/>
                </a:solidFill>
              </a:rPr>
              <a:t> 클라우드 서비스를 개발하는데 있어 </a:t>
            </a:r>
            <a:r>
              <a:rPr lang="en-US" altLang="ko-KR" sz="1100" b="1">
                <a:solidFill>
                  <a:srgbClr val="0000ff"/>
                </a:solidFill>
              </a:rPr>
              <a:t>MSA</a:t>
            </a:r>
            <a:r>
              <a:rPr lang="ko-KR" altLang="en-US" sz="1100">
                <a:solidFill>
                  <a:schemeClr val="dk1"/>
                </a:solidFill>
              </a:rPr>
              <a:t>는 가장 좋은 선택 중 하나이다</a:t>
            </a:r>
            <a:r>
              <a:rPr lang="en-US" altLang="ko-KR" sz="1100">
                <a:solidFill>
                  <a:schemeClr val="dk1"/>
                </a:solidFill>
              </a:rPr>
              <a:t>.</a:t>
            </a:r>
            <a:endParaRPr lang="en-US" altLang="ko-KR"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"/>
          <p:cNvSpPr/>
          <p:nvPr/>
        </p:nvSpPr>
        <p:spPr>
          <a:xfrm>
            <a:off x="4362927" y="1117786"/>
            <a:ext cx="2209322" cy="1316691"/>
          </a:xfrm>
          <a:prstGeom prst="cloudCallout">
            <a:avLst>
              <a:gd name="adj1" fmla="val 54943"/>
              <a:gd name="adj2" fmla="val 71715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41312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Backend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3-2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15016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안정감과 빠른 속도를 겸비한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Backend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서버 구축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2476058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Backend Architecture</a:t>
            </a:r>
            <a:endParaRPr lang="en-US" altLang="ko-KR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0" name=""/>
          <p:cNvGrpSpPr/>
          <p:nvPr/>
        </p:nvGrpSpPr>
        <p:grpSpPr>
          <a:xfrm rot="0">
            <a:off x="849841" y="3279139"/>
            <a:ext cx="899583" cy="1125220"/>
            <a:chOff x="910166" y="2979208"/>
            <a:chExt cx="899583" cy="1125220"/>
          </a:xfrm>
        </p:grpSpPr>
        <p:pic>
          <p:nvPicPr>
            <p:cNvPr id="17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52507" y="3021549"/>
              <a:ext cx="814901" cy="814901"/>
            </a:xfrm>
            <a:prstGeom prst="rect">
              <a:avLst/>
            </a:prstGeom>
          </p:spPr>
        </p:pic>
        <p:sp>
          <p:nvSpPr>
            <p:cNvPr id="178" name=""/>
            <p:cNvSpPr/>
            <p:nvPr/>
          </p:nvSpPr>
          <p:spPr>
            <a:xfrm>
              <a:off x="910166" y="2979208"/>
              <a:ext cx="899583" cy="1111250"/>
            </a:xfrm>
            <a:prstGeom prst="rect">
              <a:avLst/>
            </a:prstGeom>
            <a:noFill/>
            <a:ln w="25400">
              <a:solidFill>
                <a:srgbClr val="1e325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79" name=""/>
            <p:cNvSpPr txBox="1"/>
            <p:nvPr/>
          </p:nvSpPr>
          <p:spPr>
            <a:xfrm>
              <a:off x="1066799" y="3772958"/>
              <a:ext cx="66675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600"/>
                <a:t>User</a:t>
              </a:r>
              <a:endParaRPr lang="en-US" altLang="ko-KR" sz="1600"/>
            </a:p>
          </p:txBody>
        </p:sp>
      </p:grpSp>
      <p:sp>
        <p:nvSpPr>
          <p:cNvPr id="181" name=""/>
          <p:cNvSpPr/>
          <p:nvPr/>
        </p:nvSpPr>
        <p:spPr>
          <a:xfrm>
            <a:off x="2684991" y="2312458"/>
            <a:ext cx="391583" cy="3037417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005289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cxnSp>
        <p:nvCxnSpPr>
          <p:cNvPr id="182" name=""/>
          <p:cNvCxnSpPr>
            <a:stCxn id="178" idx="3"/>
          </p:cNvCxnSpPr>
          <p:nvPr/>
        </p:nvCxnSpPr>
        <p:spPr>
          <a:xfrm>
            <a:off x="1749425" y="3834764"/>
            <a:ext cx="89008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"/>
          <p:cNvSpPr txBox="1"/>
          <p:nvPr/>
        </p:nvSpPr>
        <p:spPr>
          <a:xfrm>
            <a:off x="1760007" y="3545416"/>
            <a:ext cx="804333" cy="3124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Control</a:t>
            </a:r>
            <a:endParaRPr lang="en-US" altLang="ko-KR" sz="1500"/>
          </a:p>
        </p:txBody>
      </p:sp>
      <p:sp>
        <p:nvSpPr>
          <p:cNvPr id="186" name=""/>
          <p:cNvSpPr txBox="1"/>
          <p:nvPr/>
        </p:nvSpPr>
        <p:spPr>
          <a:xfrm>
            <a:off x="2652818" y="3151716"/>
            <a:ext cx="476673" cy="1354666"/>
          </a:xfrm>
          <a:prstGeom prst="rect">
            <a:avLst/>
          </a:prstGeom>
        </p:spPr>
        <p:txBody>
          <a:bodyPr vert="eaVert" wrap="square">
            <a:spAutoFit/>
          </a:bodyPr>
          <a:p>
            <a:pPr>
              <a:defRPr/>
            </a:pPr>
            <a:r>
              <a:rPr lang="ko-KR" altLang="en-US" b="1">
                <a:latin typeface="NanumGothic"/>
                <a:ea typeface="NanumGothic"/>
              </a:rPr>
              <a:t>프론트앤드</a:t>
            </a:r>
            <a:endParaRPr lang="ko-KR" altLang="en-US" b="1">
              <a:latin typeface="NanumGothic"/>
              <a:ea typeface="NanumGothic"/>
            </a:endParaRPr>
          </a:p>
        </p:txBody>
      </p:sp>
      <p:cxnSp>
        <p:nvCxnSpPr>
          <p:cNvPr id="189" name=""/>
          <p:cNvCxnSpPr>
            <a:stCxn id="186" idx="3"/>
          </p:cNvCxnSpPr>
          <p:nvPr/>
        </p:nvCxnSpPr>
        <p:spPr>
          <a:xfrm>
            <a:off x="3129491" y="3829049"/>
            <a:ext cx="789552" cy="0"/>
          </a:xfrm>
          <a:prstGeom prst="straightConnector1">
            <a:avLst/>
          </a:prstGeom>
          <a:ln w="381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"/>
          <p:cNvSpPr txBox="1"/>
          <p:nvPr/>
        </p:nvSpPr>
        <p:spPr>
          <a:xfrm>
            <a:off x="3272367" y="3533775"/>
            <a:ext cx="529166" cy="3124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Info</a:t>
            </a:r>
            <a:endParaRPr lang="en-US" altLang="ko-KR" sz="1500"/>
          </a:p>
        </p:txBody>
      </p:sp>
      <p:grpSp>
        <p:nvGrpSpPr>
          <p:cNvPr id="214" name=""/>
          <p:cNvGrpSpPr/>
          <p:nvPr/>
        </p:nvGrpSpPr>
        <p:grpSpPr>
          <a:xfrm rot="0">
            <a:off x="11369252" y="2240494"/>
            <a:ext cx="475614" cy="2999317"/>
            <a:chOff x="10931102" y="2230968"/>
            <a:chExt cx="475614" cy="3037417"/>
          </a:xfrm>
        </p:grpSpPr>
        <p:sp>
          <p:nvSpPr>
            <p:cNvPr id="197" name=""/>
            <p:cNvSpPr/>
            <p:nvPr/>
          </p:nvSpPr>
          <p:spPr>
            <a:xfrm>
              <a:off x="10950576" y="2230968"/>
              <a:ext cx="391583" cy="3037417"/>
            </a:xfrm>
            <a:prstGeom prst="roundRect">
              <a:avLst>
                <a:gd name="adj" fmla="val 16667"/>
              </a:avLst>
            </a:prstGeom>
            <a:noFill/>
            <a:ln w="63500">
              <a:solidFill>
                <a:srgbClr val="bcdee3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98" name=""/>
            <p:cNvSpPr txBox="1"/>
            <p:nvPr/>
          </p:nvSpPr>
          <p:spPr>
            <a:xfrm>
              <a:off x="10931102" y="2409823"/>
              <a:ext cx="475614" cy="270933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latin typeface="NanumGothic"/>
                  <a:ea typeface="NanumGothic"/>
                </a:rPr>
                <a:t>데이터베이스 </a:t>
              </a:r>
              <a:r>
                <a:rPr lang="en-US" altLang="ko-KR" b="1">
                  <a:latin typeface="NanumGothic"/>
                  <a:ea typeface="NanumGothic"/>
                </a:rPr>
                <a:t>&amp;</a:t>
              </a:r>
              <a:r>
                <a:rPr lang="ko-KR" altLang="en-US" b="1">
                  <a:latin typeface="NanumGothic"/>
                  <a:ea typeface="NanumGothic"/>
                </a:rPr>
                <a:t> 인공지능</a:t>
              </a:r>
              <a:endParaRPr lang="ko-KR" altLang="en-US" b="1">
                <a:latin typeface="NanumGothic"/>
                <a:ea typeface="NanumGothic"/>
              </a:endParaRPr>
            </a:p>
          </p:txBody>
        </p:sp>
      </p:grpSp>
      <p:cxnSp>
        <p:nvCxnSpPr>
          <p:cNvPr id="208" name=""/>
          <p:cNvCxnSpPr/>
          <p:nvPr/>
        </p:nvCxnSpPr>
        <p:spPr>
          <a:xfrm>
            <a:off x="6873826" y="1648883"/>
            <a:ext cx="1814111" cy="0"/>
          </a:xfrm>
          <a:prstGeom prst="line">
            <a:avLst/>
          </a:prstGeom>
          <a:ln w="355600" cap="rnd">
            <a:solidFill>
              <a:srgbClr val="007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"/>
          <p:cNvSpPr/>
          <p:nvPr/>
        </p:nvSpPr>
        <p:spPr>
          <a:xfrm>
            <a:off x="6704543" y="1504949"/>
            <a:ext cx="2137833" cy="489373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9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211" name=""/>
          <p:cNvGrpSpPr/>
          <p:nvPr/>
        </p:nvGrpSpPr>
        <p:grpSpPr>
          <a:xfrm rot="0">
            <a:off x="3964517" y="2781299"/>
            <a:ext cx="2137833" cy="2106086"/>
            <a:chOff x="4374092" y="2781299"/>
            <a:chExt cx="2137833" cy="2106086"/>
          </a:xfrm>
        </p:grpSpPr>
        <p:sp>
          <p:nvSpPr>
            <p:cNvPr id="191" name=""/>
            <p:cNvSpPr/>
            <p:nvPr/>
          </p:nvSpPr>
          <p:spPr>
            <a:xfrm>
              <a:off x="4374092" y="2802466"/>
              <a:ext cx="2137833" cy="208491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528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cxnSp>
          <p:nvCxnSpPr>
            <p:cNvPr id="174" name=""/>
            <p:cNvCxnSpPr/>
            <p:nvPr/>
          </p:nvCxnSpPr>
          <p:spPr>
            <a:xfrm>
              <a:off x="4534908" y="2947457"/>
              <a:ext cx="1814111" cy="0"/>
            </a:xfrm>
            <a:prstGeom prst="line">
              <a:avLst/>
            </a:prstGeom>
            <a:ln w="355600" cap="rnd">
              <a:solidFill>
                <a:srgbClr val="0052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"/>
            <p:cNvSpPr txBox="1"/>
            <p:nvPr/>
          </p:nvSpPr>
          <p:spPr>
            <a:xfrm>
              <a:off x="4787900" y="2781299"/>
              <a:ext cx="1460500" cy="3124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500" b="1">
                  <a:solidFill>
                    <a:srgbClr val="d9d9d9"/>
                  </a:solidFill>
                  <a:latin typeface="NanumGothic"/>
                  <a:ea typeface="NanumGothic"/>
                </a:rPr>
                <a:t>Load Balancer</a:t>
              </a:r>
              <a:endParaRPr lang="en-US" altLang="ko-KR" sz="1500" b="1">
                <a:solidFill>
                  <a:srgbClr val="d9d9d9"/>
                </a:solidFill>
                <a:latin typeface="NanumGothic"/>
                <a:ea typeface="NanumGothic"/>
              </a:endParaRPr>
            </a:p>
          </p:txBody>
        </p:sp>
        <p:pic>
          <p:nvPicPr>
            <p:cNvPr id="199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06898" y="3214159"/>
              <a:ext cx="719666" cy="719666"/>
            </a:xfrm>
            <a:prstGeom prst="rect">
              <a:avLst/>
            </a:prstGeom>
          </p:spPr>
        </p:pic>
        <p:pic>
          <p:nvPicPr>
            <p:cNvPr id="200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272022" y="3267075"/>
              <a:ext cx="456942" cy="456942"/>
            </a:xfrm>
            <a:prstGeom prst="rect">
              <a:avLst/>
            </a:prstGeom>
          </p:spPr>
        </p:pic>
        <p:pic>
          <p:nvPicPr>
            <p:cNvPr id="201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49480" y="3259063"/>
              <a:ext cx="473989" cy="473989"/>
            </a:xfrm>
            <a:prstGeom prst="rect">
              <a:avLst/>
            </a:prstGeom>
          </p:spPr>
        </p:pic>
        <p:sp>
          <p:nvSpPr>
            <p:cNvPr id="202" name=""/>
            <p:cNvSpPr/>
            <p:nvPr/>
          </p:nvSpPr>
          <p:spPr>
            <a:xfrm>
              <a:off x="5130379" y="3201414"/>
              <a:ext cx="1306825" cy="734137"/>
            </a:xfrm>
            <a:prstGeom prst="rect">
              <a:avLst/>
            </a:prstGeom>
            <a:noFill/>
            <a:ln w="25400">
              <a:solidFill>
                <a:srgbClr val="a6a6a6"/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04" name=""/>
            <p:cNvSpPr txBox="1"/>
            <p:nvPr/>
          </p:nvSpPr>
          <p:spPr>
            <a:xfrm>
              <a:off x="5201708" y="3699933"/>
              <a:ext cx="656167" cy="2383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000" b="1">
                  <a:latin typeface="NanumGothic"/>
                  <a:ea typeface="NanumGothic"/>
                </a:rPr>
                <a:t>FastAPI</a:t>
              </a:r>
              <a:endParaRPr lang="en-US" altLang="ko-KR" sz="1000" b="1">
                <a:latin typeface="NanumGothic"/>
                <a:ea typeface="NanumGothic"/>
              </a:endParaRPr>
            </a:p>
          </p:txBody>
        </p:sp>
        <p:sp>
          <p:nvSpPr>
            <p:cNvPr id="205" name=""/>
            <p:cNvSpPr txBox="1"/>
            <p:nvPr/>
          </p:nvSpPr>
          <p:spPr>
            <a:xfrm>
              <a:off x="5806016" y="3705223"/>
              <a:ext cx="656167" cy="242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b="1">
                  <a:latin typeface="NanumGothic"/>
                  <a:ea typeface="NanumGothic"/>
                </a:rPr>
                <a:t>Python</a:t>
              </a:r>
              <a:endParaRPr lang="en-US" altLang="ko-KR" sz="1000" b="1">
                <a:latin typeface="NanumGothic"/>
                <a:ea typeface="NanumGothic"/>
              </a:endParaRPr>
            </a:p>
          </p:txBody>
        </p:sp>
        <p:sp>
          <p:nvSpPr>
            <p:cNvPr id="206" name=""/>
            <p:cNvSpPr/>
            <p:nvPr/>
          </p:nvSpPr>
          <p:spPr>
            <a:xfrm>
              <a:off x="4605445" y="4037497"/>
              <a:ext cx="1687825" cy="734137"/>
            </a:xfrm>
            <a:prstGeom prst="rect">
              <a:avLst/>
            </a:prstGeom>
            <a:noFill/>
            <a:ln w="25400">
              <a:solidFill>
                <a:srgbClr val="595959"/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07" name=""/>
            <p:cNvSpPr txBox="1"/>
            <p:nvPr/>
          </p:nvSpPr>
          <p:spPr>
            <a:xfrm>
              <a:off x="4656666" y="4148665"/>
              <a:ext cx="1619249" cy="5928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100" b="1">
                  <a:latin typeface="NanumGothic"/>
                  <a:ea typeface="NanumGothic"/>
                </a:rPr>
                <a:t>서버의 부하를 최대한으로 줄이기 위해 기능 별로 트래픽을 분산 시킴</a:t>
              </a:r>
              <a:endParaRPr lang="ko-KR" altLang="en-US" sz="1100" b="1">
                <a:latin typeface="NanumGothic"/>
                <a:ea typeface="NanumGothic"/>
              </a:endParaRPr>
            </a:p>
          </p:txBody>
        </p:sp>
        <p:sp>
          <p:nvSpPr>
            <p:cNvPr id="210" name=""/>
            <p:cNvSpPr txBox="1"/>
            <p:nvPr/>
          </p:nvSpPr>
          <p:spPr>
            <a:xfrm>
              <a:off x="4557182" y="3998384"/>
              <a:ext cx="550334" cy="2573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100" b="1">
                  <a:latin typeface="NanumGothic"/>
                  <a:ea typeface="NanumGothic"/>
                </a:rPr>
                <a:t>기능 </a:t>
              </a:r>
              <a:r>
                <a:rPr lang="en-US" altLang="ko-KR" sz="1100" b="1">
                  <a:latin typeface="NanumGothic"/>
                  <a:ea typeface="NanumGothic"/>
                </a:rPr>
                <a:t>:</a:t>
              </a:r>
              <a:endParaRPr lang="en-US" altLang="ko-KR" sz="1100" b="1">
                <a:latin typeface="NanumGothic"/>
                <a:ea typeface="NanumGothic"/>
              </a:endParaRPr>
            </a:p>
          </p:txBody>
        </p:sp>
      </p:grpSp>
      <p:sp>
        <p:nvSpPr>
          <p:cNvPr id="213" name=""/>
          <p:cNvSpPr txBox="1"/>
          <p:nvPr/>
        </p:nvSpPr>
        <p:spPr>
          <a:xfrm>
            <a:off x="6875990" y="1473198"/>
            <a:ext cx="1883832" cy="31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solidFill>
                  <a:srgbClr val="d9d9d9"/>
                </a:solidFill>
                <a:latin typeface="NanumGothic"/>
                <a:ea typeface="NanumGothic"/>
              </a:rPr>
              <a:t>Server Architecture</a:t>
            </a:r>
            <a:endParaRPr lang="en-US" altLang="ko-KR" sz="1500" b="1">
              <a:solidFill>
                <a:srgbClr val="d9d9d9"/>
              </a:solidFill>
              <a:latin typeface="NanumGothic"/>
              <a:ea typeface="NanumGothic"/>
            </a:endParaRPr>
          </a:p>
        </p:txBody>
      </p:sp>
      <p:sp>
        <p:nvSpPr>
          <p:cNvPr id="216" name=""/>
          <p:cNvSpPr/>
          <p:nvPr/>
        </p:nvSpPr>
        <p:spPr>
          <a:xfrm>
            <a:off x="6809316" y="1986491"/>
            <a:ext cx="1936752" cy="275166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7095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20" name=""/>
          <p:cNvSpPr/>
          <p:nvPr/>
        </p:nvSpPr>
        <p:spPr>
          <a:xfrm>
            <a:off x="6813549" y="2349499"/>
            <a:ext cx="1936752" cy="275166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7095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1" name=""/>
          <p:cNvSpPr/>
          <p:nvPr/>
        </p:nvSpPr>
        <p:spPr>
          <a:xfrm>
            <a:off x="6806141" y="2693457"/>
            <a:ext cx="1936752" cy="275166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7095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2" name=""/>
          <p:cNvSpPr/>
          <p:nvPr/>
        </p:nvSpPr>
        <p:spPr>
          <a:xfrm>
            <a:off x="6811432" y="3044824"/>
            <a:ext cx="1936752" cy="275166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7095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3" name=""/>
          <p:cNvSpPr/>
          <p:nvPr/>
        </p:nvSpPr>
        <p:spPr>
          <a:xfrm>
            <a:off x="6806141" y="3390900"/>
            <a:ext cx="1936752" cy="275166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7095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24" name=""/>
          <p:cNvSpPr/>
          <p:nvPr/>
        </p:nvSpPr>
        <p:spPr>
          <a:xfrm>
            <a:off x="6806141" y="3749674"/>
            <a:ext cx="1936752" cy="275166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7095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38" name=""/>
          <p:cNvSpPr/>
          <p:nvPr/>
        </p:nvSpPr>
        <p:spPr>
          <a:xfrm>
            <a:off x="6763387" y="1910247"/>
            <a:ext cx="2026492" cy="2194637"/>
          </a:xfrm>
          <a:prstGeom prst="rect">
            <a:avLst/>
          </a:prstGeom>
          <a:noFill/>
          <a:ln w="25400">
            <a:solidFill>
              <a:srgbClr val="a6a6a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240" name=""/>
          <p:cNvCxnSpPr>
            <a:stCxn id="191" idx="3"/>
            <a:endCxn id="238" idx="1"/>
          </p:cNvCxnSpPr>
          <p:nvPr/>
        </p:nvCxnSpPr>
        <p:spPr>
          <a:xfrm flipV="1">
            <a:off x="6102351" y="3007566"/>
            <a:ext cx="661036" cy="83736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"/>
          <p:cNvSpPr txBox="1"/>
          <p:nvPr/>
        </p:nvSpPr>
        <p:spPr>
          <a:xfrm>
            <a:off x="7197473" y="2677087"/>
            <a:ext cx="1388693" cy="3199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 b="1">
                <a:latin typeface="NanumGothic"/>
                <a:ea typeface="NanumGothic"/>
              </a:rPr>
              <a:t>Log System</a:t>
            </a:r>
            <a:endParaRPr lang="en-US" altLang="ko-KR" sz="1500" b="1">
              <a:latin typeface="NanumGothic"/>
              <a:ea typeface="NanumGothic"/>
            </a:endParaRPr>
          </a:p>
        </p:txBody>
      </p:sp>
      <p:sp>
        <p:nvSpPr>
          <p:cNvPr id="255" name=""/>
          <p:cNvSpPr txBox="1"/>
          <p:nvPr/>
        </p:nvSpPr>
        <p:spPr>
          <a:xfrm>
            <a:off x="7056421" y="2313506"/>
            <a:ext cx="1572508" cy="310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latin typeface="NanumGothic"/>
                <a:ea typeface="NanumGothic"/>
              </a:rPr>
              <a:t>Authentication</a:t>
            </a:r>
            <a:endParaRPr lang="en-US" altLang="ko-KR" sz="1500" b="1">
              <a:latin typeface="NanumGothic"/>
              <a:ea typeface="NanumGothic"/>
            </a:endParaRPr>
          </a:p>
        </p:txBody>
      </p:sp>
      <p:sp>
        <p:nvSpPr>
          <p:cNvPr id="256" name=""/>
          <p:cNvSpPr txBox="1"/>
          <p:nvPr/>
        </p:nvSpPr>
        <p:spPr>
          <a:xfrm>
            <a:off x="6867129" y="3724536"/>
            <a:ext cx="1848467" cy="318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latin typeface="NanumGothic"/>
                <a:ea typeface="NanumGothic"/>
              </a:rPr>
              <a:t>File(docs, ppt, pdf)</a:t>
            </a:r>
            <a:endParaRPr lang="en-US" altLang="ko-KR" sz="1500" b="1">
              <a:latin typeface="NanumGothic"/>
              <a:ea typeface="NanumGothic"/>
            </a:endParaRPr>
          </a:p>
        </p:txBody>
      </p:sp>
      <p:sp>
        <p:nvSpPr>
          <p:cNvPr id="257" name=""/>
          <p:cNvSpPr txBox="1"/>
          <p:nvPr/>
        </p:nvSpPr>
        <p:spPr>
          <a:xfrm>
            <a:off x="7315644" y="1951021"/>
            <a:ext cx="1091807" cy="314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latin typeface="NanumGothic"/>
                <a:ea typeface="NanumGothic"/>
              </a:rPr>
              <a:t>Message</a:t>
            </a:r>
            <a:endParaRPr lang="en-US" altLang="ko-KR" sz="1500" b="1">
              <a:latin typeface="NanumGothic"/>
              <a:ea typeface="NanumGothic"/>
            </a:endParaRPr>
          </a:p>
        </p:txBody>
      </p:sp>
      <p:sp>
        <p:nvSpPr>
          <p:cNvPr id="258" name=""/>
          <p:cNvSpPr/>
          <p:nvPr/>
        </p:nvSpPr>
        <p:spPr>
          <a:xfrm>
            <a:off x="6801117" y="4207914"/>
            <a:ext cx="1976214" cy="582548"/>
          </a:xfrm>
          <a:prstGeom prst="rect">
            <a:avLst/>
          </a:prstGeom>
          <a:noFill/>
          <a:ln w="38100">
            <a:solidFill>
              <a:srgbClr val="00528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59" name=""/>
          <p:cNvSpPr txBox="1"/>
          <p:nvPr/>
        </p:nvSpPr>
        <p:spPr>
          <a:xfrm>
            <a:off x="6862481" y="4265145"/>
            <a:ext cx="1886324" cy="4674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 b="1">
                <a:latin typeface="NanumGothic"/>
                <a:ea typeface="NanumGothic"/>
              </a:rPr>
              <a:t>악성코드 분석 </a:t>
            </a:r>
            <a:r>
              <a:rPr lang="en-US" altLang="ko-KR" sz="900" b="1">
                <a:latin typeface="NanumGothic"/>
                <a:ea typeface="NanumGothic"/>
              </a:rPr>
              <a:t>:</a:t>
            </a:r>
            <a:endParaRPr lang="en-US" altLang="ko-KR" sz="900" b="1">
              <a:latin typeface="NanumGothic"/>
              <a:ea typeface="NanumGothic"/>
            </a:endParaRPr>
          </a:p>
          <a:p>
            <a:pPr>
              <a:defRPr/>
            </a:pPr>
            <a:r>
              <a:rPr lang="en-US" altLang="ko-KR" sz="800">
                <a:latin typeface="NanumGothic"/>
                <a:ea typeface="NanumGothic"/>
              </a:rPr>
              <a:t>docs, ppt, pdf</a:t>
            </a:r>
            <a:r>
              <a:rPr lang="ko-KR" altLang="en-US" sz="800">
                <a:latin typeface="NanumGothic"/>
                <a:ea typeface="NanumGothic"/>
              </a:rPr>
              <a:t> 형식 파일에 내장될 수 있는 악성코드가 존재하는지 확인</a:t>
            </a:r>
            <a:endParaRPr lang="ko-KR" altLang="en-US" sz="800">
              <a:latin typeface="NanumGothic"/>
              <a:ea typeface="NanumGothic"/>
            </a:endParaRPr>
          </a:p>
        </p:txBody>
      </p:sp>
      <p:sp>
        <p:nvSpPr>
          <p:cNvPr id="260" name=""/>
          <p:cNvSpPr/>
          <p:nvPr/>
        </p:nvSpPr>
        <p:spPr>
          <a:xfrm>
            <a:off x="6791591" y="4865139"/>
            <a:ext cx="1976214" cy="582548"/>
          </a:xfrm>
          <a:prstGeom prst="rect">
            <a:avLst/>
          </a:prstGeom>
          <a:noFill/>
          <a:ln w="38100">
            <a:solidFill>
              <a:srgbClr val="00528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61" name=""/>
          <p:cNvSpPr txBox="1"/>
          <p:nvPr/>
        </p:nvSpPr>
        <p:spPr>
          <a:xfrm>
            <a:off x="6852957" y="4922370"/>
            <a:ext cx="1886324" cy="4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b="1">
                <a:latin typeface="NanumGothic"/>
                <a:ea typeface="NanumGothic"/>
              </a:rPr>
              <a:t>파일 유사도 검증 </a:t>
            </a:r>
            <a:r>
              <a:rPr lang="en-US" altLang="ko-KR" sz="900" b="1">
                <a:latin typeface="NanumGothic"/>
                <a:ea typeface="NanumGothic"/>
              </a:rPr>
              <a:t>:</a:t>
            </a:r>
            <a:endParaRPr lang="en-US" altLang="ko-KR" sz="900" b="1">
              <a:latin typeface="NanumGothic"/>
              <a:ea typeface="NanumGothic"/>
            </a:endParaRPr>
          </a:p>
          <a:p>
            <a:pPr>
              <a:defRPr/>
            </a:pPr>
            <a:r>
              <a:rPr lang="ko-KR" altLang="en-US" sz="800">
                <a:latin typeface="NanumGothic"/>
                <a:ea typeface="NanumGothic"/>
              </a:rPr>
              <a:t>기존 파일과 수정 파일의 차이점을 한눈에 알아볼 수 있도록 표시</a:t>
            </a:r>
            <a:endParaRPr lang="ko-KR" altLang="en-US" sz="800">
              <a:latin typeface="NanumGothic"/>
              <a:ea typeface="NanumGothic"/>
            </a:endParaRPr>
          </a:p>
        </p:txBody>
      </p:sp>
      <p:sp>
        <p:nvSpPr>
          <p:cNvPr id="262" name=""/>
          <p:cNvSpPr/>
          <p:nvPr/>
        </p:nvSpPr>
        <p:spPr>
          <a:xfrm>
            <a:off x="6791591" y="5522364"/>
            <a:ext cx="1976214" cy="582548"/>
          </a:xfrm>
          <a:prstGeom prst="rect">
            <a:avLst/>
          </a:prstGeom>
          <a:noFill/>
          <a:ln w="38100">
            <a:solidFill>
              <a:srgbClr val="00528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68" name=""/>
          <p:cNvSpPr txBox="1"/>
          <p:nvPr/>
        </p:nvSpPr>
        <p:spPr>
          <a:xfrm>
            <a:off x="6852956" y="5579595"/>
            <a:ext cx="1886325" cy="4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b="1">
                <a:latin typeface="NanumGothic"/>
                <a:ea typeface="NanumGothic"/>
              </a:rPr>
              <a:t>파일 버전 정리 </a:t>
            </a:r>
            <a:r>
              <a:rPr lang="en-US" altLang="ko-KR" sz="900" b="1">
                <a:latin typeface="NanumGothic"/>
                <a:ea typeface="NanumGothic"/>
              </a:rPr>
              <a:t>:</a:t>
            </a:r>
            <a:endParaRPr lang="en-US" altLang="ko-KR" sz="900" b="1">
              <a:latin typeface="NanumGothic"/>
              <a:ea typeface="NanumGothic"/>
            </a:endParaRPr>
          </a:p>
          <a:p>
            <a:pPr>
              <a:defRPr/>
            </a:pPr>
            <a:r>
              <a:rPr lang="ko-KR" altLang="en-US" sz="800">
                <a:latin typeface="NanumGothic"/>
                <a:ea typeface="NanumGothic"/>
              </a:rPr>
              <a:t>기존 파일과 수정된 파일을 한 눈에 파악할 수 있도록 하기 위해 파일 버전 정리</a:t>
            </a:r>
            <a:endParaRPr lang="ko-KR" altLang="en-US" sz="800">
              <a:latin typeface="NanumGothic"/>
              <a:ea typeface="NanumGothic"/>
            </a:endParaRPr>
          </a:p>
        </p:txBody>
      </p:sp>
      <p:pic>
        <p:nvPicPr>
          <p:cNvPr id="27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366477" y="1386642"/>
            <a:ext cx="426440" cy="363491"/>
          </a:xfrm>
          <a:prstGeom prst="rect">
            <a:avLst/>
          </a:prstGeom>
        </p:spPr>
      </p:pic>
      <p:sp>
        <p:nvSpPr>
          <p:cNvPr id="283" name=""/>
          <p:cNvSpPr/>
          <p:nvPr/>
        </p:nvSpPr>
        <p:spPr>
          <a:xfrm>
            <a:off x="11327341" y="1336037"/>
            <a:ext cx="499534" cy="749299"/>
          </a:xfrm>
          <a:prstGeom prst="rect">
            <a:avLst/>
          </a:prstGeom>
          <a:noFill/>
          <a:ln w="25400">
            <a:solidFill>
              <a:srgbClr val="1e325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84" name=""/>
          <p:cNvSpPr txBox="1"/>
          <p:nvPr/>
        </p:nvSpPr>
        <p:spPr>
          <a:xfrm>
            <a:off x="11339200" y="1742096"/>
            <a:ext cx="525210" cy="3610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900" b="1"/>
              <a:t>Other</a:t>
            </a:r>
            <a:endParaRPr lang="en-US" altLang="ko-KR" sz="900" b="1"/>
          </a:p>
          <a:p>
            <a:pPr>
              <a:defRPr/>
            </a:pPr>
            <a:r>
              <a:rPr lang="en-US" altLang="ko-KR" sz="900" b="1"/>
              <a:t>User</a:t>
            </a:r>
            <a:endParaRPr lang="en-US" altLang="ko-KR" sz="900" b="1"/>
          </a:p>
        </p:txBody>
      </p:sp>
      <p:cxnSp>
        <p:nvCxnSpPr>
          <p:cNvPr id="285" name=""/>
          <p:cNvCxnSpPr>
            <a:stCxn id="216" idx="3"/>
            <a:endCxn id="283" idx="1"/>
          </p:cNvCxnSpPr>
          <p:nvPr/>
        </p:nvCxnSpPr>
        <p:spPr>
          <a:xfrm flipV="1">
            <a:off x="8746068" y="1710686"/>
            <a:ext cx="2581273" cy="413387"/>
          </a:xfrm>
          <a:prstGeom prst="bentConnector3">
            <a:avLst>
              <a:gd name="adj1" fmla="val 50000"/>
            </a:avLst>
          </a:prstGeom>
          <a:ln w="25400">
            <a:solidFill>
              <a:srgbClr val="c0cde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"/>
          <p:cNvSpPr txBox="1"/>
          <p:nvPr/>
        </p:nvSpPr>
        <p:spPr>
          <a:xfrm>
            <a:off x="10253756" y="1490942"/>
            <a:ext cx="980515" cy="2121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800" b="1">
                <a:latin typeface="NanumGothic"/>
                <a:ea typeface="NanumGothic"/>
              </a:rPr>
              <a:t>메세지 데이터</a:t>
            </a:r>
            <a:endParaRPr lang="ko-KR" altLang="en-US" sz="800" b="1">
              <a:latin typeface="NanumGothic"/>
              <a:ea typeface="NanumGothic"/>
            </a:endParaRPr>
          </a:p>
        </p:txBody>
      </p:sp>
      <p:grpSp>
        <p:nvGrpSpPr>
          <p:cNvPr id="291" name=""/>
          <p:cNvGrpSpPr/>
          <p:nvPr/>
        </p:nvGrpSpPr>
        <p:grpSpPr>
          <a:xfrm rot="0">
            <a:off x="9837532" y="3727822"/>
            <a:ext cx="469268" cy="1218640"/>
            <a:chOff x="10033635" y="4092014"/>
            <a:chExt cx="469268" cy="1218640"/>
          </a:xfrm>
        </p:grpSpPr>
        <p:sp>
          <p:nvSpPr>
            <p:cNvPr id="288" name=""/>
            <p:cNvSpPr/>
            <p:nvPr/>
          </p:nvSpPr>
          <p:spPr>
            <a:xfrm>
              <a:off x="10046076" y="4092014"/>
              <a:ext cx="410881" cy="1218640"/>
            </a:xfrm>
            <a:prstGeom prst="roundRect">
              <a:avLst>
                <a:gd name="adj" fmla="val 16667"/>
              </a:avLst>
            </a:prstGeom>
            <a:no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0" name=""/>
            <p:cNvSpPr txBox="1"/>
            <p:nvPr/>
          </p:nvSpPr>
          <p:spPr>
            <a:xfrm>
              <a:off x="10033635" y="4180727"/>
              <a:ext cx="469268" cy="1117163"/>
            </a:xfrm>
            <a:prstGeom prst="rect">
              <a:avLst/>
            </a:prstGeom>
          </p:spPr>
          <p:txBody>
            <a:bodyPr vert="eaVert" wrap="square">
              <a:spAutoFit/>
            </a:bodyPr>
            <a:p>
              <a:pPr>
                <a:defRPr/>
              </a:pPr>
              <a:r>
                <a:rPr lang="ko-KR" altLang="en-US" b="1">
                  <a:latin typeface="NanumGothic"/>
                  <a:ea typeface="NanumGothic"/>
                </a:rPr>
                <a:t>파일 전달</a:t>
              </a:r>
              <a:endParaRPr lang="ko-KR" altLang="en-US" b="1">
                <a:latin typeface="NanumGothic"/>
                <a:ea typeface="NanumGothic"/>
              </a:endParaRPr>
            </a:p>
          </p:txBody>
        </p:sp>
      </p:grpSp>
      <p:cxnSp>
        <p:nvCxnSpPr>
          <p:cNvPr id="293" name=""/>
          <p:cNvCxnSpPr/>
          <p:nvPr/>
        </p:nvCxnSpPr>
        <p:spPr>
          <a:xfrm flipV="1">
            <a:off x="8729942" y="4638301"/>
            <a:ext cx="1092014" cy="526845"/>
          </a:xfrm>
          <a:prstGeom prst="bentConnector3">
            <a:avLst>
              <a:gd name="adj1" fmla="val 24399"/>
            </a:avLst>
          </a:prstGeom>
          <a:ln w="25400">
            <a:solidFill>
              <a:srgbClr val="2b2d6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"/>
          <p:cNvCxnSpPr>
            <a:stCxn id="268" idx="3"/>
          </p:cNvCxnSpPr>
          <p:nvPr/>
        </p:nvCxnSpPr>
        <p:spPr>
          <a:xfrm flipV="1">
            <a:off x="8739280" y="4806390"/>
            <a:ext cx="1101353" cy="1006642"/>
          </a:xfrm>
          <a:prstGeom prst="bentConnector3">
            <a:avLst>
              <a:gd name="adj1" fmla="val 37199"/>
            </a:avLst>
          </a:prstGeom>
          <a:ln w="25400">
            <a:solidFill>
              <a:srgbClr val="7a7cc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"/>
          <p:cNvCxnSpPr>
            <a:stCxn id="259" idx="3"/>
          </p:cNvCxnSpPr>
          <p:nvPr/>
        </p:nvCxnSpPr>
        <p:spPr>
          <a:xfrm>
            <a:off x="8748806" y="4498862"/>
            <a:ext cx="1082639" cy="0"/>
          </a:xfrm>
          <a:prstGeom prst="straightConnector1">
            <a:avLst/>
          </a:prstGeom>
          <a:ln w="25400">
            <a:solidFill>
              <a:srgbClr val="2b2d6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"/>
          <p:cNvCxnSpPr>
            <a:stCxn id="256" idx="3"/>
            <a:endCxn id="290" idx="1"/>
          </p:cNvCxnSpPr>
          <p:nvPr/>
        </p:nvCxnSpPr>
        <p:spPr>
          <a:xfrm>
            <a:off x="8715596" y="3883996"/>
            <a:ext cx="1121936" cy="491121"/>
          </a:xfrm>
          <a:prstGeom prst="bentConnector3">
            <a:avLst>
              <a:gd name="adj1" fmla="val 50000"/>
            </a:avLst>
          </a:prstGeom>
          <a:ln w="25400">
            <a:solidFill>
              <a:srgbClr val="2b2d6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"/>
          <p:cNvSpPr/>
          <p:nvPr/>
        </p:nvSpPr>
        <p:spPr>
          <a:xfrm>
            <a:off x="9289677" y="4423522"/>
            <a:ext cx="242794" cy="29882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301" name=""/>
          <p:cNvCxnSpPr/>
          <p:nvPr/>
        </p:nvCxnSpPr>
        <p:spPr>
          <a:xfrm>
            <a:off x="10288868" y="4497667"/>
            <a:ext cx="1092733" cy="0"/>
          </a:xfrm>
          <a:prstGeom prst="straightConnector1">
            <a:avLst/>
          </a:prstGeom>
          <a:ln w="25400">
            <a:solidFill>
              <a:srgbClr val="2b2d6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"/>
          <p:cNvCxnSpPr/>
          <p:nvPr/>
        </p:nvCxnSpPr>
        <p:spPr>
          <a:xfrm>
            <a:off x="10292603" y="4639795"/>
            <a:ext cx="1092733" cy="0"/>
          </a:xfrm>
          <a:prstGeom prst="straightConnector1">
            <a:avLst/>
          </a:prstGeom>
          <a:ln w="25400">
            <a:solidFill>
              <a:srgbClr val="2b2d6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"/>
          <p:cNvSpPr/>
          <p:nvPr/>
        </p:nvSpPr>
        <p:spPr>
          <a:xfrm>
            <a:off x="10758770" y="4426510"/>
            <a:ext cx="242794" cy="29882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4" name=""/>
          <p:cNvSpPr/>
          <p:nvPr/>
        </p:nvSpPr>
        <p:spPr>
          <a:xfrm>
            <a:off x="4125633" y="5273301"/>
            <a:ext cx="1970367" cy="1176617"/>
          </a:xfrm>
          <a:prstGeom prst="cloud">
            <a:avLst/>
          </a:prstGeom>
          <a:noFill/>
          <a:ln w="25400">
            <a:solidFill>
              <a:srgbClr val="00528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5" name=""/>
          <p:cNvSpPr/>
          <p:nvPr/>
        </p:nvSpPr>
        <p:spPr>
          <a:xfrm>
            <a:off x="9432739" y="5350993"/>
            <a:ext cx="1979704" cy="971176"/>
          </a:xfrm>
          <a:prstGeom prst="cloud">
            <a:avLst/>
          </a:prstGeom>
          <a:noFill/>
          <a:ln w="25400">
            <a:solidFill>
              <a:srgbClr val="00528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07" name=""/>
          <p:cNvCxnSpPr>
            <a:stCxn id="300" idx="2"/>
            <a:endCxn id="305" idx="3"/>
          </p:cNvCxnSpPr>
          <p:nvPr/>
        </p:nvCxnSpPr>
        <p:spPr>
          <a:xfrm rot="5400000" flipV="1">
            <a:off x="9574744" y="4558674"/>
            <a:ext cx="684175" cy="101151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"/>
          <p:cNvCxnSpPr>
            <a:stCxn id="303" idx="2"/>
            <a:endCxn id="305" idx="3"/>
          </p:cNvCxnSpPr>
          <p:nvPr/>
        </p:nvCxnSpPr>
        <p:spPr>
          <a:xfrm rot="5400000">
            <a:off x="10310785" y="4837139"/>
            <a:ext cx="681187" cy="45757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"/>
          <p:cNvCxnSpPr>
            <a:stCxn id="262" idx="1"/>
          </p:cNvCxnSpPr>
          <p:nvPr/>
        </p:nvCxnSpPr>
        <p:spPr>
          <a:xfrm rot="10800000">
            <a:off x="6002617" y="5516095"/>
            <a:ext cx="788973" cy="29755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"/>
          <p:cNvSpPr txBox="1"/>
          <p:nvPr/>
        </p:nvSpPr>
        <p:spPr>
          <a:xfrm>
            <a:off x="9859310" y="5534772"/>
            <a:ext cx="1344708" cy="5688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800" b="1">
                <a:latin typeface="NanumGothic"/>
                <a:ea typeface="NanumGothic"/>
              </a:rPr>
              <a:t>악성코드 분석 </a:t>
            </a:r>
            <a:r>
              <a:rPr lang="en-US" altLang="ko-KR" sz="800" b="1">
                <a:latin typeface="NanumGothic"/>
                <a:ea typeface="NanumGothic"/>
              </a:rPr>
              <a:t>:</a:t>
            </a:r>
            <a:r>
              <a:rPr lang="ko-KR" altLang="en-US" sz="800" b="1">
                <a:latin typeface="NanumGothic"/>
                <a:ea typeface="NanumGothic"/>
              </a:rPr>
              <a:t> </a:t>
            </a:r>
            <a:endParaRPr lang="ko-KR" altLang="en-US" sz="800" b="1">
              <a:latin typeface="NanumGothic"/>
              <a:ea typeface="NanumGothic"/>
            </a:endParaRPr>
          </a:p>
          <a:p>
            <a:pPr>
              <a:defRPr/>
            </a:pPr>
            <a:r>
              <a:rPr lang="en-US" altLang="ko-KR" sz="800" b="1">
                <a:latin typeface="NanumGothic"/>
                <a:ea typeface="NanumGothic"/>
              </a:rPr>
              <a:t>Classification Task</a:t>
            </a:r>
            <a:endParaRPr lang="en-US" altLang="ko-KR" sz="800" b="1">
              <a:latin typeface="NanumGothic"/>
              <a:ea typeface="NanumGothic"/>
            </a:endParaRPr>
          </a:p>
          <a:p>
            <a:pPr>
              <a:defRPr/>
            </a:pPr>
            <a:r>
              <a:rPr lang="ko-KR" altLang="en-US" sz="800" b="1">
                <a:latin typeface="NanumGothic"/>
                <a:ea typeface="NanumGothic"/>
              </a:rPr>
              <a:t>파일 유사도 검증 </a:t>
            </a:r>
            <a:r>
              <a:rPr lang="en-US" altLang="ko-KR" sz="800" b="1">
                <a:latin typeface="NanumGothic"/>
                <a:ea typeface="NanumGothic"/>
              </a:rPr>
              <a:t>:</a:t>
            </a:r>
            <a:r>
              <a:rPr lang="ko-KR" altLang="en-US" sz="800" b="1">
                <a:latin typeface="NanumGothic"/>
                <a:ea typeface="NanumGothic"/>
              </a:rPr>
              <a:t> </a:t>
            </a:r>
            <a:endParaRPr lang="ko-KR" altLang="en-US" sz="800" b="1">
              <a:latin typeface="NanumGothic"/>
              <a:ea typeface="NanumGothic"/>
            </a:endParaRPr>
          </a:p>
          <a:p>
            <a:pPr>
              <a:defRPr/>
            </a:pPr>
            <a:r>
              <a:rPr lang="en-US" altLang="ko-KR" sz="800" b="1">
                <a:latin typeface="NanumGothic"/>
                <a:ea typeface="NanumGothic"/>
              </a:rPr>
              <a:t>Similarity &amp; Embedding</a:t>
            </a:r>
            <a:endParaRPr lang="en-US" altLang="ko-KR" sz="800" b="1">
              <a:latin typeface="NanumGothic"/>
              <a:ea typeface="NanumGothic"/>
            </a:endParaRPr>
          </a:p>
        </p:txBody>
      </p:sp>
      <p:sp>
        <p:nvSpPr>
          <p:cNvPr id="311" name=""/>
          <p:cNvSpPr txBox="1"/>
          <p:nvPr/>
        </p:nvSpPr>
        <p:spPr>
          <a:xfrm>
            <a:off x="7031065" y="3026150"/>
            <a:ext cx="1631488" cy="315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latin typeface="NanumGothic"/>
                <a:ea typeface="NanumGothic"/>
              </a:rPr>
              <a:t>Platform Server</a:t>
            </a:r>
            <a:endParaRPr lang="en-US" altLang="ko-KR" sz="1500" b="1">
              <a:latin typeface="NanumGothic"/>
              <a:ea typeface="NanumGothic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7322791" y="3362325"/>
            <a:ext cx="931119" cy="315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latin typeface="NanumGothic"/>
                <a:ea typeface="NanumGothic"/>
              </a:rPr>
              <a:t>Security</a:t>
            </a:r>
            <a:endParaRPr lang="en-US" altLang="ko-KR" sz="1500" b="1">
              <a:latin typeface="NanumGothic"/>
              <a:ea typeface="NanumGothic"/>
            </a:endParaRPr>
          </a:p>
        </p:txBody>
      </p:sp>
      <p:cxnSp>
        <p:nvCxnSpPr>
          <p:cNvPr id="313" name=""/>
          <p:cNvCxnSpPr>
            <a:stCxn id="223" idx="1"/>
            <a:endCxn id="259" idx="1"/>
          </p:cNvCxnSpPr>
          <p:nvPr/>
        </p:nvCxnSpPr>
        <p:spPr>
          <a:xfrm>
            <a:off x="6806144" y="3528474"/>
            <a:ext cx="56337" cy="970388"/>
          </a:xfrm>
          <a:prstGeom prst="bentConnector3">
            <a:avLst>
              <a:gd name="adj1" fmla="val -425122"/>
            </a:avLst>
          </a:prstGeom>
          <a:ln w="25400">
            <a:solidFill>
              <a:srgbClr val="bfa1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"/>
          <p:cNvCxnSpPr>
            <a:stCxn id="220" idx="3"/>
          </p:cNvCxnSpPr>
          <p:nvPr/>
        </p:nvCxnSpPr>
        <p:spPr>
          <a:xfrm>
            <a:off x="8750302" y="2487082"/>
            <a:ext cx="2584449" cy="180852"/>
          </a:xfrm>
          <a:prstGeom prst="bentConnector3">
            <a:avLst>
              <a:gd name="adj1" fmla="val 50000"/>
            </a:avLst>
          </a:prstGeom>
          <a:ln w="25400">
            <a:solidFill>
              <a:srgbClr val="3057b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"/>
          <p:cNvCxnSpPr>
            <a:stCxn id="221" idx="3"/>
          </p:cNvCxnSpPr>
          <p:nvPr/>
        </p:nvCxnSpPr>
        <p:spPr>
          <a:xfrm>
            <a:off x="8742892" y="2831040"/>
            <a:ext cx="2601197" cy="154393"/>
          </a:xfrm>
          <a:prstGeom prst="bentConnector3">
            <a:avLst>
              <a:gd name="adj1" fmla="val 50000"/>
            </a:avLst>
          </a:prstGeom>
          <a:ln w="25400">
            <a:solidFill>
              <a:srgbClr val="3057b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"/>
          <p:cNvSpPr txBox="1"/>
          <p:nvPr/>
        </p:nvSpPr>
        <p:spPr>
          <a:xfrm>
            <a:off x="10151781" y="2736663"/>
            <a:ext cx="1045882" cy="214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latin typeface="NanumGothic"/>
                <a:ea typeface="NanumGothic"/>
              </a:rPr>
              <a:t>유저 및 로그 데이터</a:t>
            </a:r>
            <a:endParaRPr lang="ko-KR" altLang="en-US" sz="800" b="1">
              <a:latin typeface="NanumGothic"/>
              <a:ea typeface="NanumGothic"/>
            </a:endParaRPr>
          </a:p>
        </p:txBody>
      </p:sp>
      <p:sp>
        <p:nvSpPr>
          <p:cNvPr id="317" name=""/>
          <p:cNvSpPr txBox="1"/>
          <p:nvPr/>
        </p:nvSpPr>
        <p:spPr>
          <a:xfrm>
            <a:off x="4427444" y="5490694"/>
            <a:ext cx="1419414" cy="69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latin typeface="NanumGothic"/>
                <a:ea typeface="NanumGothic"/>
              </a:rPr>
              <a:t>파일 버전 정리 </a:t>
            </a:r>
            <a:r>
              <a:rPr lang="en-US" altLang="ko-KR" sz="800" b="1">
                <a:latin typeface="NanumGothic"/>
                <a:ea typeface="NanumGothic"/>
              </a:rPr>
              <a:t>:</a:t>
            </a:r>
            <a:endParaRPr lang="en-US" altLang="ko-KR" sz="800" b="1">
              <a:latin typeface="NanumGothic"/>
              <a:ea typeface="NanumGothic"/>
            </a:endParaRPr>
          </a:p>
          <a:p>
            <a:pPr>
              <a:defRPr/>
            </a:pPr>
            <a:r>
              <a:rPr lang="ko-KR" altLang="en-US" sz="800" b="1">
                <a:latin typeface="NanumGothic"/>
                <a:ea typeface="NanumGothic"/>
              </a:rPr>
              <a:t>버전에 따라 모든 파일을  저장하면 </a:t>
            </a:r>
            <a:r>
              <a:rPr lang="en-US" altLang="ko-KR" sz="800" b="1">
                <a:latin typeface="NanumGothic"/>
                <a:ea typeface="NanumGothic"/>
              </a:rPr>
              <a:t>Storage</a:t>
            </a:r>
            <a:r>
              <a:rPr lang="ko-KR" altLang="en-US" sz="800" b="1">
                <a:latin typeface="NanumGothic"/>
                <a:ea typeface="NanumGothic"/>
              </a:rPr>
              <a:t>에 부담을 주기에 </a:t>
            </a:r>
            <a:r>
              <a:rPr lang="en-US" altLang="ko-KR" sz="800" b="1">
                <a:latin typeface="NanumGothic"/>
                <a:ea typeface="NanumGothic"/>
              </a:rPr>
              <a:t>branch </a:t>
            </a:r>
            <a:r>
              <a:rPr lang="ko-KR" altLang="en-US" sz="800" b="1">
                <a:latin typeface="NanumGothic"/>
                <a:ea typeface="NanumGothic"/>
              </a:rPr>
              <a:t>별로 변경 사항만 저장하는 기술 적용</a:t>
            </a:r>
            <a:endParaRPr lang="ko-KR" altLang="en-US" sz="800" b="1">
              <a:latin typeface="NanumGothic"/>
              <a:ea typeface="NanumGothic"/>
            </a:endParaRPr>
          </a:p>
        </p:txBody>
      </p:sp>
      <p:cxnSp>
        <p:nvCxnSpPr>
          <p:cNvPr id="318" name=""/>
          <p:cNvCxnSpPr>
            <a:stCxn id="256" idx="3"/>
          </p:cNvCxnSpPr>
          <p:nvPr/>
        </p:nvCxnSpPr>
        <p:spPr>
          <a:xfrm flipV="1">
            <a:off x="8715596" y="3284257"/>
            <a:ext cx="2591140" cy="599738"/>
          </a:xfrm>
          <a:prstGeom prst="bentConnector3">
            <a:avLst>
              <a:gd name="adj1" fmla="val 35151"/>
            </a:avLst>
          </a:prstGeom>
          <a:ln w="25400">
            <a:solidFill>
              <a:srgbClr val="3057b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"/>
          <p:cNvSpPr txBox="1"/>
          <p:nvPr/>
        </p:nvSpPr>
        <p:spPr>
          <a:xfrm>
            <a:off x="10329020" y="3047812"/>
            <a:ext cx="700368" cy="214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latin typeface="NanumGothic"/>
                <a:ea typeface="NanumGothic"/>
              </a:rPr>
              <a:t>파일 데이터</a:t>
            </a:r>
            <a:endParaRPr lang="ko-KR" altLang="en-US" sz="800" b="1">
              <a:latin typeface="NanumGothic"/>
              <a:ea typeface="NanumGothic"/>
            </a:endParaRPr>
          </a:p>
        </p:txBody>
      </p:sp>
      <p:pic>
        <p:nvPicPr>
          <p:cNvPr id="3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297020" y="1335314"/>
            <a:ext cx="1053353" cy="902874"/>
          </a:xfrm>
          <a:prstGeom prst="rect">
            <a:avLst/>
          </a:prstGeom>
        </p:spPr>
      </p:pic>
      <p:pic>
        <p:nvPicPr>
          <p:cNvPr id="32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48358" y="1433182"/>
            <a:ext cx="732125" cy="73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41312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Backend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3-2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15016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안정감과 빠른 속도를 겸비한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Backend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서버 구축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1" y="1264666"/>
            <a:ext cx="2523683" cy="4479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Backend</a:t>
            </a: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 </a:t>
            </a: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Component</a:t>
            </a:r>
            <a:endParaRPr lang="en-US" altLang="ko-KR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1" name=""/>
          <p:cNvCxnSpPr/>
          <p:nvPr/>
        </p:nvCxnSpPr>
        <p:spPr>
          <a:xfrm>
            <a:off x="889000" y="3362325"/>
            <a:ext cx="10413999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"/>
          <p:cNvCxnSpPr/>
          <p:nvPr/>
        </p:nvCxnSpPr>
        <p:spPr>
          <a:xfrm rot="16200000" flipH="1">
            <a:off x="3824986" y="4155519"/>
            <a:ext cx="4542026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4"/>
          <p:cNvSpPr/>
          <p:nvPr/>
        </p:nvSpPr>
        <p:spPr>
          <a:xfrm>
            <a:off x="912903" y="1962237"/>
            <a:ext cx="4991307" cy="1167192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7" name=""/>
          <p:cNvSpPr txBox="1"/>
          <p:nvPr/>
        </p:nvSpPr>
        <p:spPr>
          <a:xfrm>
            <a:off x="922428" y="1994607"/>
            <a:ext cx="4956566" cy="11220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/>
              <a:t>Log System : </a:t>
            </a:r>
            <a:endParaRPr lang="en-US" altLang="ko-KR" sz="1600" b="1"/>
          </a:p>
          <a:p>
            <a:pPr>
              <a:defRPr/>
            </a:pPr>
            <a:endParaRPr lang="en-US" altLang="ko-KR" sz="1300"/>
          </a:p>
          <a:p>
            <a:pPr>
              <a:defRPr/>
            </a:pPr>
            <a:r>
              <a:rPr lang="en-US" altLang="ko-KR" sz="1300"/>
              <a:t>1. </a:t>
            </a:r>
            <a:r>
              <a:rPr lang="ko-KR" altLang="en-US" sz="1300"/>
              <a:t>로그 정보 수집하여 저장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악성 </a:t>
            </a:r>
            <a:r>
              <a:rPr lang="en-US" altLang="ko-KR" sz="1300"/>
              <a:t>Traffic</a:t>
            </a:r>
            <a:r>
              <a:rPr lang="ko-KR" altLang="en-US" sz="1300"/>
              <a:t>를 판별하기 위해 로그 정보 정제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정상 작동과 오작동 구분</a:t>
            </a:r>
            <a:endParaRPr lang="ko-KR" altLang="en-US" sz="1300"/>
          </a:p>
        </p:txBody>
      </p:sp>
      <p:cxnSp>
        <p:nvCxnSpPr>
          <p:cNvPr id="174" name=""/>
          <p:cNvCxnSpPr/>
          <p:nvPr/>
        </p:nvCxnSpPr>
        <p:spPr>
          <a:xfrm>
            <a:off x="889000" y="4991966"/>
            <a:ext cx="10413999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990" y="2189577"/>
            <a:ext cx="732125" cy="732125"/>
          </a:xfrm>
          <a:prstGeom prst="rect">
            <a:avLst/>
          </a:prstGeom>
        </p:spPr>
      </p:pic>
      <p:sp>
        <p:nvSpPr>
          <p:cNvPr id="177" name="직사각형 34"/>
          <p:cNvSpPr/>
          <p:nvPr/>
        </p:nvSpPr>
        <p:spPr>
          <a:xfrm>
            <a:off x="6305361" y="1946549"/>
            <a:ext cx="4991307" cy="1167192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78" name=""/>
          <p:cNvSpPr txBox="1"/>
          <p:nvPr/>
        </p:nvSpPr>
        <p:spPr>
          <a:xfrm>
            <a:off x="6349627" y="1946549"/>
            <a:ext cx="4956566" cy="1128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Authentication : </a:t>
            </a:r>
            <a:endParaRPr lang="en-US" altLang="ko-KR" sz="1600" b="1"/>
          </a:p>
          <a:p>
            <a:pPr>
              <a:defRPr/>
            </a:pPr>
            <a:endParaRPr lang="en-US" altLang="ko-KR" sz="1300"/>
          </a:p>
          <a:p>
            <a:pPr>
              <a:defRPr/>
            </a:pPr>
            <a:r>
              <a:rPr lang="en-US" altLang="ko-KR" sz="1300"/>
              <a:t>1. </a:t>
            </a:r>
            <a:r>
              <a:rPr lang="ko-KR" altLang="en-US" sz="1300"/>
              <a:t>유저의 로그인 정보를 저장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</a:t>
            </a:r>
            <a:r>
              <a:rPr lang="en-US" altLang="ko-KR" sz="1300"/>
              <a:t>Repository</a:t>
            </a:r>
            <a:r>
              <a:rPr lang="ko-KR" altLang="en-US" sz="1300"/>
              <a:t>에 대한 유저의 접근을 </a:t>
            </a:r>
            <a:r>
              <a:rPr lang="en-US" altLang="ko-KR" sz="1300"/>
              <a:t>READ/EDIT</a:t>
            </a:r>
            <a:r>
              <a:rPr lang="ko-KR" altLang="en-US" sz="1300"/>
              <a:t> 형식으로 제한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구글 등 다른 로그인 시스템 연동</a:t>
            </a:r>
            <a:endParaRPr lang="ko-KR" altLang="en-US" sz="1300"/>
          </a:p>
        </p:txBody>
      </p:sp>
      <p:pic>
        <p:nvPicPr>
          <p:cNvPr id="17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56199" y="2173518"/>
            <a:ext cx="732125" cy="732125"/>
          </a:xfrm>
          <a:prstGeom prst="rect">
            <a:avLst/>
          </a:prstGeom>
        </p:spPr>
      </p:pic>
      <p:sp>
        <p:nvSpPr>
          <p:cNvPr id="180" name="직사각형 34"/>
          <p:cNvSpPr/>
          <p:nvPr/>
        </p:nvSpPr>
        <p:spPr>
          <a:xfrm>
            <a:off x="922428" y="3552912"/>
            <a:ext cx="4991307" cy="1167192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81" name=""/>
          <p:cNvSpPr txBox="1"/>
          <p:nvPr/>
        </p:nvSpPr>
        <p:spPr>
          <a:xfrm>
            <a:off x="930600" y="3562331"/>
            <a:ext cx="4956566" cy="922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Message : </a:t>
            </a:r>
            <a:endParaRPr lang="en-US" altLang="ko-KR" sz="1600" b="1"/>
          </a:p>
          <a:p>
            <a:pPr>
              <a:defRPr/>
            </a:pPr>
            <a:endParaRPr lang="en-US" altLang="ko-KR" sz="1300"/>
          </a:p>
          <a:p>
            <a:pPr>
              <a:defRPr/>
            </a:pPr>
            <a:r>
              <a:rPr lang="en-US" altLang="ko-KR" sz="1300"/>
              <a:t>1. </a:t>
            </a:r>
            <a:r>
              <a:rPr lang="ko-KR" altLang="en-US" sz="1300"/>
              <a:t>유저 간 메세지를 전송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유저에 알람 서비스를 제공</a:t>
            </a:r>
            <a:endParaRPr lang="ko-KR" altLang="en-US" sz="1300"/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515" y="3780252"/>
            <a:ext cx="732125" cy="732125"/>
          </a:xfrm>
          <a:prstGeom prst="rect">
            <a:avLst/>
          </a:prstGeom>
        </p:spPr>
      </p:pic>
      <p:sp>
        <p:nvSpPr>
          <p:cNvPr id="183" name="직사각형 34"/>
          <p:cNvSpPr/>
          <p:nvPr/>
        </p:nvSpPr>
        <p:spPr>
          <a:xfrm>
            <a:off x="922428" y="5210263"/>
            <a:ext cx="4991307" cy="1167192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84" name=""/>
          <p:cNvSpPr txBox="1"/>
          <p:nvPr/>
        </p:nvSpPr>
        <p:spPr>
          <a:xfrm>
            <a:off x="930600" y="5219681"/>
            <a:ext cx="4956566" cy="1122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Security : </a:t>
            </a:r>
            <a:endParaRPr lang="en-US" altLang="ko-KR" sz="1600" b="1"/>
          </a:p>
          <a:p>
            <a:pPr>
              <a:defRPr/>
            </a:pPr>
            <a:endParaRPr lang="en-US" altLang="ko-KR" sz="1300"/>
          </a:p>
          <a:p>
            <a:pPr>
              <a:defRPr/>
            </a:pPr>
            <a:r>
              <a:rPr lang="en-US" altLang="ko-KR" sz="1300"/>
              <a:t>1. </a:t>
            </a:r>
            <a:r>
              <a:rPr lang="ko-KR" altLang="en-US" sz="1300"/>
              <a:t>여러 데이터를 기반으로 악성코드를 구분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악성 </a:t>
            </a:r>
            <a:r>
              <a:rPr lang="en-US" altLang="ko-KR" sz="1300"/>
              <a:t>Traffic</a:t>
            </a:r>
            <a:r>
              <a:rPr lang="ko-KR" altLang="en-US" sz="1300"/>
              <a:t>의 접근을 제한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데이터가 손상되지 않도록 보안 강화</a:t>
            </a:r>
            <a:endParaRPr lang="ko-KR" altLang="en-US" sz="1300"/>
          </a:p>
        </p:txBody>
      </p:sp>
      <p:pic>
        <p:nvPicPr>
          <p:cNvPr id="18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7515" y="5437602"/>
            <a:ext cx="732125" cy="732125"/>
          </a:xfrm>
          <a:prstGeom prst="rect">
            <a:avLst/>
          </a:prstGeom>
        </p:spPr>
      </p:pic>
      <p:sp>
        <p:nvSpPr>
          <p:cNvPr id="188" name="직사각형 34"/>
          <p:cNvSpPr/>
          <p:nvPr/>
        </p:nvSpPr>
        <p:spPr>
          <a:xfrm>
            <a:off x="6305361" y="3565798"/>
            <a:ext cx="4991307" cy="1167192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89" name=""/>
          <p:cNvSpPr txBox="1"/>
          <p:nvPr/>
        </p:nvSpPr>
        <p:spPr>
          <a:xfrm>
            <a:off x="6349627" y="3604762"/>
            <a:ext cx="4956566" cy="1128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Platform Server : </a:t>
            </a:r>
            <a:endParaRPr lang="en-US" altLang="ko-KR" sz="1600" b="1"/>
          </a:p>
          <a:p>
            <a:pPr>
              <a:defRPr/>
            </a:pPr>
            <a:endParaRPr lang="en-US" altLang="ko-KR" sz="1300"/>
          </a:p>
          <a:p>
            <a:pPr>
              <a:defRPr/>
            </a:pPr>
            <a:r>
              <a:rPr lang="en-US" altLang="ko-KR" sz="1300"/>
              <a:t>1. </a:t>
            </a:r>
            <a:r>
              <a:rPr lang="ko-KR" altLang="en-US" sz="1300"/>
              <a:t>유저의 여러 기본 </a:t>
            </a:r>
            <a:r>
              <a:rPr lang="en-US" altLang="ko-KR" sz="1300"/>
              <a:t>Request</a:t>
            </a:r>
            <a:r>
              <a:rPr lang="ko-KR" altLang="en-US" sz="1300"/>
              <a:t>와 </a:t>
            </a:r>
            <a:r>
              <a:rPr lang="en-US" altLang="ko-KR" sz="1300"/>
              <a:t>Response</a:t>
            </a:r>
            <a:r>
              <a:rPr lang="ko-KR" altLang="en-US" sz="1300"/>
              <a:t>를 담당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전반적인 서비스 안정적으로 유지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유저 간 기여도 평가</a:t>
            </a:r>
            <a:endParaRPr lang="ko-KR" altLang="en-US" sz="1300"/>
          </a:p>
        </p:txBody>
      </p:sp>
      <p:pic>
        <p:nvPicPr>
          <p:cNvPr id="19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356199" y="3792768"/>
            <a:ext cx="732125" cy="732125"/>
          </a:xfrm>
          <a:prstGeom prst="rect">
            <a:avLst/>
          </a:prstGeom>
        </p:spPr>
      </p:pic>
      <p:sp>
        <p:nvSpPr>
          <p:cNvPr id="191" name="직사각형 34"/>
          <p:cNvSpPr/>
          <p:nvPr/>
        </p:nvSpPr>
        <p:spPr>
          <a:xfrm>
            <a:off x="6314886" y="5194574"/>
            <a:ext cx="4991307" cy="1167192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92" name=""/>
          <p:cNvSpPr txBox="1"/>
          <p:nvPr/>
        </p:nvSpPr>
        <p:spPr>
          <a:xfrm>
            <a:off x="6323058" y="5203992"/>
            <a:ext cx="4956566" cy="1128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File : </a:t>
            </a:r>
            <a:endParaRPr lang="en-US" altLang="ko-KR" sz="1600" b="1"/>
          </a:p>
          <a:p>
            <a:pPr>
              <a:defRPr/>
            </a:pPr>
            <a:endParaRPr lang="en-US" altLang="ko-KR" sz="1300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</a:t>
            </a:r>
            <a:r>
              <a:rPr lang="en-US" altLang="ko-KR" sz="1300"/>
              <a:t>Repository</a:t>
            </a:r>
            <a:r>
              <a:rPr lang="ko-KR" altLang="en-US" sz="1300"/>
              <a:t>에 저장된 파일을 안전하게 저장 및 전송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</a:t>
            </a:r>
            <a:r>
              <a:rPr lang="en-US" altLang="ko-KR" sz="1300"/>
              <a:t>File</a:t>
            </a:r>
            <a:r>
              <a:rPr lang="ko-KR" altLang="en-US" sz="1300"/>
              <a:t>의</a:t>
            </a:r>
            <a:r>
              <a:rPr lang="en-US" altLang="ko-KR" sz="1300"/>
              <a:t> </a:t>
            </a:r>
            <a:r>
              <a:rPr lang="ko-KR" altLang="en-US" sz="1300"/>
              <a:t>변경점 파악 및 저장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다른 버전의 </a:t>
            </a:r>
            <a:r>
              <a:rPr lang="en-US" altLang="ko-KR" sz="1300"/>
              <a:t>File</a:t>
            </a:r>
            <a:r>
              <a:rPr lang="ko-KR" altLang="en-US" sz="1300"/>
              <a:t>과의 차이점 분석</a:t>
            </a:r>
            <a:endParaRPr lang="ko-KR" altLang="en-US" sz="1300"/>
          </a:p>
        </p:txBody>
      </p:sp>
      <p:pic>
        <p:nvPicPr>
          <p:cNvPr id="19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365724" y="5421543"/>
            <a:ext cx="732125" cy="73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4628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Database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3-3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488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대용량 데이터의 원활한 처리를 위한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Database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설계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1771208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Database </a:t>
            </a: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개발</a:t>
            </a:r>
            <a:endParaRPr lang="en-US" altLang="ko-KR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1" name="모서리가 둥근 직사각형 180"/>
          <p:cNvSpPr/>
          <p:nvPr/>
        </p:nvSpPr>
        <p:spPr>
          <a:xfrm>
            <a:off x="339532" y="2181224"/>
            <a:ext cx="5575131" cy="4375834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005289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937812" y="2181224"/>
            <a:ext cx="5575131" cy="4375834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005289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4889" y="2473415"/>
            <a:ext cx="1116956" cy="111695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87078" y="3970117"/>
            <a:ext cx="4716215" cy="2257064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367269" y="3970118"/>
            <a:ext cx="4716215" cy="2257062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24890" y="4189960"/>
            <a:ext cx="42358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처리 정보</a:t>
            </a:r>
            <a:endParaRPr lang="ko-KR" altLang="en-US" sz="1400" b="1"/>
          </a:p>
          <a:p>
            <a:pPr lvl="0">
              <a:defRPr/>
            </a:pPr>
            <a:endParaRPr lang="en-US" altLang="ko-KR" sz="14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/>
              <a:t>로그인을 위한 </a:t>
            </a:r>
            <a:r>
              <a:rPr lang="en-US" altLang="ko-KR" sz="1400"/>
              <a:t>ID, Password </a:t>
            </a:r>
            <a:r>
              <a:rPr lang="ko-KR" altLang="en-US" sz="1400"/>
              <a:t>정보</a:t>
            </a:r>
            <a:endParaRPr lang="ko-KR" altLang="en-US" sz="14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/>
              <a:t>유저 개개인의 프로필 정보</a:t>
            </a:r>
            <a:endParaRPr lang="ko-KR" altLang="en-US" sz="1400"/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/>
              <a:t>Repository </a:t>
            </a:r>
            <a:r>
              <a:rPr lang="ko-KR" altLang="en-US" sz="1400"/>
              <a:t>협업자 권한 정보</a:t>
            </a:r>
            <a:endParaRPr lang="ko-KR" altLang="en-US" sz="14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/>
              <a:t>컴퓨터 내 </a:t>
            </a:r>
            <a:r>
              <a:rPr lang="en-US" altLang="ko-KR" sz="1400"/>
              <a:t>Repository </a:t>
            </a:r>
            <a:r>
              <a:rPr lang="ko-KR" altLang="en-US" sz="1400"/>
              <a:t>위치 정보</a:t>
            </a:r>
            <a:endParaRPr lang="en-US" altLang="ko-KR" sz="1400"/>
          </a:p>
        </p:txBody>
      </p:sp>
      <p:sp>
        <p:nvSpPr>
          <p:cNvPr id="55" name="TextBox 54"/>
          <p:cNvSpPr txBox="1"/>
          <p:nvPr/>
        </p:nvSpPr>
        <p:spPr>
          <a:xfrm>
            <a:off x="6607475" y="4242046"/>
            <a:ext cx="42358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처리 정보</a:t>
            </a:r>
            <a:endParaRPr lang="ko-KR" altLang="en-US" sz="1400" b="1"/>
          </a:p>
          <a:p>
            <a:pPr lvl="0">
              <a:defRPr/>
            </a:pPr>
            <a:endParaRPr lang="en-US" altLang="ko-KR" sz="1400"/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/>
              <a:t>Repository </a:t>
            </a:r>
            <a:r>
              <a:rPr lang="ko-KR" altLang="en-US" sz="1400"/>
              <a:t>자체 정보</a:t>
            </a:r>
            <a:endParaRPr lang="ko-KR" altLang="en-US" sz="1400"/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/>
              <a:t>Repository </a:t>
            </a:r>
            <a:r>
              <a:rPr lang="ko-KR" altLang="en-US" sz="1400"/>
              <a:t>협업자 리스트</a:t>
            </a:r>
            <a:endParaRPr lang="ko-KR" altLang="en-US" sz="1400"/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/>
              <a:t>Repository </a:t>
            </a:r>
            <a:r>
              <a:rPr lang="ko-KR" altLang="en-US" sz="1400"/>
              <a:t>내 문서 정보</a:t>
            </a:r>
            <a:endParaRPr lang="ko-KR" altLang="en-US" sz="14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/>
              <a:t>문서 편집 정보</a:t>
            </a:r>
            <a:endParaRPr lang="ko-KR" altLang="en-US" sz="1400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/>
              <a:t>문서 버전 정보</a:t>
            </a:r>
            <a:endParaRPr lang="ko-KR" altLang="en-US" sz="14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endParaRPr lang="ko-KR" altLang="en-US" sz="1400"/>
          </a:p>
        </p:txBody>
      </p:sp>
      <p:sp>
        <p:nvSpPr>
          <p:cNvPr id="57" name="TextBox 56"/>
          <p:cNvSpPr txBox="1"/>
          <p:nvPr/>
        </p:nvSpPr>
        <p:spPr>
          <a:xfrm>
            <a:off x="2529599" y="2547902"/>
            <a:ext cx="2869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MySQL</a:t>
            </a:r>
            <a:endParaRPr lang="en-US" altLang="ko-KR" sz="1200" b="1"/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</a:t>
            </a:r>
            <a:r>
              <a:rPr lang="ko-KR" altLang="en-US" sz="1200"/>
              <a:t>관계형 데이터베이스 관리 시스템으로 여러 프로그래밍 언어와 다중 스레드 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지원을 통해 효율적인 데이터 관리를 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가능하게 해준다</a:t>
            </a:r>
            <a:r>
              <a:rPr lang="en-US" altLang="ko-KR" sz="1200"/>
              <a:t>.</a:t>
            </a:r>
            <a:endParaRPr lang="en-US" altLang="ko-KR" sz="1200"/>
          </a:p>
        </p:txBody>
      </p:sp>
      <p:pic>
        <p:nvPicPr>
          <p:cNvPr id="1030" name="Picture 6" descr="C:\Users\jimin\Downloads\hadoop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03403" y="2326020"/>
            <a:ext cx="2662318" cy="1644098"/>
          </a:xfrm>
          <a:prstGeom prst="rect">
            <a:avLst/>
          </a:prstGeom>
          <a:noFill/>
        </p:spPr>
      </p:pic>
      <p:sp>
        <p:nvSpPr>
          <p:cNvPr id="61" name="TextBox 60"/>
          <p:cNvSpPr txBox="1"/>
          <p:nvPr/>
        </p:nvSpPr>
        <p:spPr>
          <a:xfrm>
            <a:off x="8426900" y="2547904"/>
            <a:ext cx="2991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Hadoop</a:t>
            </a:r>
            <a:endParaRPr lang="en-US" altLang="ko-KR" sz="1200" b="1"/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</a:t>
            </a:r>
            <a:r>
              <a:rPr lang="ko-KR" altLang="en-US" sz="1200"/>
              <a:t>대용량 데이터 처리를 가능하게 하는 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소프트웨어로</a:t>
            </a:r>
            <a:r>
              <a:rPr lang="en-US" altLang="ko-KR" sz="1200"/>
              <a:t>, </a:t>
            </a:r>
            <a:r>
              <a:rPr lang="ko-KR" altLang="en-US" sz="1200"/>
              <a:t>여러 컴퓨터를 클러스터화 하여 병렬처리를 통해 빠른 데이터 활용이 가능하다</a:t>
            </a:r>
            <a:r>
              <a:rPr lang="en-US" altLang="ko-KR" sz="1200"/>
              <a:t>.</a:t>
            </a: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4628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Database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3-3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488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대용량 데이터의 원활한 처리를 위한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Database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설계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2152208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Database Schema</a:t>
            </a:r>
            <a:endParaRPr lang="en-US" altLang="ko-KR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45508" y="3941179"/>
            <a:ext cx="1360025" cy="405114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Profile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45507" y="4346292"/>
            <a:ext cx="1360025" cy="2048720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User_ID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Password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Name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E-mail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Photo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63924" y="1892459"/>
            <a:ext cx="1840375" cy="405114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Repository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63924" y="2303359"/>
            <a:ext cx="1840375" cy="1666756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Repo_ID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Documents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User_ID(co-op)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Public/Private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462303" y="1892460"/>
            <a:ext cx="1840375" cy="405114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Authority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462303" y="2303359"/>
            <a:ext cx="1840375" cy="1909823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Repo_ID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User_ID(co-op)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Owner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Read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Write</a:t>
            </a: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8345" y="1892459"/>
            <a:ext cx="1794076" cy="405114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Version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8343" y="2297571"/>
            <a:ext cx="1794077" cy="2384387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Version_ID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Documents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User_ID(co-op)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Repo_ID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Changes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Edit_time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11970" y="4334715"/>
            <a:ext cx="1840375" cy="405114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Location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11970" y="4745615"/>
            <a:ext cx="1840375" cy="1666756"/>
          </a:xfrm>
          <a:prstGeom prst="rect">
            <a:avLst/>
          </a:prstGeom>
          <a:noFill/>
          <a:ln w="22225">
            <a:solidFill>
              <a:srgbClr val="6095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Repo_ID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User_ID(co-op)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tx1"/>
                </a:solidFill>
              </a:rPr>
              <a:t>Location</a:t>
            </a:r>
            <a:endParaRPr lang="en-US" altLang="ko-KR" sz="1600">
              <a:solidFill>
                <a:schemeClr val="tx1"/>
              </a:solidFill>
            </a:endParaRPr>
          </a:p>
        </p:txBody>
      </p:sp>
      <p:cxnSp>
        <p:nvCxnSpPr>
          <p:cNvPr id="30" name="꺾인 연결선 29"/>
          <p:cNvCxnSpPr/>
          <p:nvPr/>
        </p:nvCxnSpPr>
        <p:spPr>
          <a:xfrm rot="10800000" flipV="1">
            <a:off x="6904299" y="2905245"/>
            <a:ext cx="2558004" cy="416685"/>
          </a:xfrm>
          <a:prstGeom prst="bentConnector3">
            <a:avLst>
              <a:gd name="adj1" fmla="val 50000"/>
            </a:avLst>
          </a:prstGeom>
          <a:ln w="15875">
            <a:solidFill>
              <a:srgbClr val="00547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352421" y="3007489"/>
            <a:ext cx="2711503" cy="0"/>
          </a:xfrm>
          <a:prstGeom prst="straightConnector1">
            <a:avLst/>
          </a:prstGeom>
          <a:ln w="15875">
            <a:solidFill>
              <a:srgbClr val="00547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2352421" y="3321932"/>
            <a:ext cx="2711503" cy="0"/>
          </a:xfrm>
          <a:prstGeom prst="straightConnector1">
            <a:avLst/>
          </a:prstGeom>
          <a:ln w="15875">
            <a:solidFill>
              <a:srgbClr val="00547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4624086" y="3460830"/>
            <a:ext cx="0" cy="1221129"/>
          </a:xfrm>
          <a:prstGeom prst="line">
            <a:avLst/>
          </a:prstGeom>
          <a:ln w="15875">
            <a:solidFill>
              <a:srgbClr val="005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4624086" y="3455042"/>
            <a:ext cx="439838" cy="0"/>
          </a:xfrm>
          <a:prstGeom prst="line">
            <a:avLst/>
          </a:prstGeom>
          <a:ln w="15875">
            <a:solidFill>
              <a:srgbClr val="005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>
            <a:off x="4305532" y="4681959"/>
            <a:ext cx="318554" cy="0"/>
          </a:xfrm>
          <a:prstGeom prst="straightConnector1">
            <a:avLst/>
          </a:prstGeom>
          <a:ln w="15875">
            <a:solidFill>
              <a:srgbClr val="00547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/>
          <p:nvPr/>
        </p:nvCxnSpPr>
        <p:spPr>
          <a:xfrm flipH="1">
            <a:off x="6904299" y="3455042"/>
            <a:ext cx="303835" cy="5788"/>
          </a:xfrm>
          <a:prstGeom prst="straightConnector1">
            <a:avLst/>
          </a:prstGeom>
          <a:ln w="15875">
            <a:solidFill>
              <a:srgbClr val="00547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7208134" y="3460830"/>
            <a:ext cx="0" cy="2118163"/>
          </a:xfrm>
          <a:prstGeom prst="line">
            <a:avLst/>
          </a:prstGeom>
          <a:ln w="15875">
            <a:solidFill>
              <a:srgbClr val="005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endCxn id="27" idx="1"/>
          </p:cNvCxnSpPr>
          <p:nvPr/>
        </p:nvCxnSpPr>
        <p:spPr>
          <a:xfrm>
            <a:off x="7208134" y="5578993"/>
            <a:ext cx="303836" cy="0"/>
          </a:xfrm>
          <a:prstGeom prst="line">
            <a:avLst/>
          </a:prstGeom>
          <a:ln w="15875">
            <a:solidFill>
              <a:srgbClr val="005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>
            <a:off x="6904300" y="2731626"/>
            <a:ext cx="486136" cy="1"/>
          </a:xfrm>
          <a:prstGeom prst="straightConnector1">
            <a:avLst/>
          </a:prstGeom>
          <a:ln w="15875">
            <a:solidFill>
              <a:srgbClr val="00547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7390436" y="2731626"/>
            <a:ext cx="8682" cy="2494342"/>
          </a:xfrm>
          <a:prstGeom prst="line">
            <a:avLst/>
          </a:prstGeom>
          <a:ln w="15875">
            <a:solidFill>
              <a:srgbClr val="005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7399118" y="5225968"/>
            <a:ext cx="112854" cy="0"/>
          </a:xfrm>
          <a:prstGeom prst="line">
            <a:avLst/>
          </a:prstGeom>
          <a:ln w="158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/>
          <p:nvPr/>
        </p:nvCxnSpPr>
        <p:spPr>
          <a:xfrm flipV="1">
            <a:off x="2352421" y="2629384"/>
            <a:ext cx="2711503" cy="1103451"/>
          </a:xfrm>
          <a:prstGeom prst="bentConnector3">
            <a:avLst>
              <a:gd name="adj1" fmla="val 50000"/>
            </a:avLst>
          </a:prstGeom>
          <a:ln w="15875">
            <a:solidFill>
              <a:srgbClr val="00547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/>
          <p:nvPr/>
        </p:nvCxnSpPr>
        <p:spPr>
          <a:xfrm flipH="1" flipV="1">
            <a:off x="6904299" y="2617809"/>
            <a:ext cx="2558004" cy="11575"/>
          </a:xfrm>
          <a:prstGeom prst="straightConnector1">
            <a:avLst/>
          </a:prstGeom>
          <a:ln w="15875">
            <a:solidFill>
              <a:srgbClr val="00547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4628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Database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3-3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488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대용량 데이터의 원활한 처리를 위한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Database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설계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1771208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Database </a:t>
            </a: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기술</a:t>
            </a:r>
            <a:endParaRPr lang="en-US" altLang="ko-KR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04240" y="2190974"/>
            <a:ext cx="2979066" cy="4244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04240" y="2190972"/>
            <a:ext cx="2979066" cy="60428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14127" y="2190974"/>
            <a:ext cx="2979066" cy="4244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14127" y="2190972"/>
            <a:ext cx="2979066" cy="60428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24014" y="2190974"/>
            <a:ext cx="2979066" cy="4244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24014" y="2190972"/>
            <a:ext cx="2979066" cy="60428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43369" y="2305945"/>
            <a:ext cx="2090637" cy="369332"/>
          </a:xfrm>
          <a:prstGeom prst="rect">
            <a:avLst/>
          </a:prstGeom>
          <a:solidFill>
            <a:srgbClr val="005289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SQL-On-Hadoop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4890" y="2941517"/>
            <a:ext cx="2713734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Hadoop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에서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HDFS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의 저장 데이터에 대한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SQL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요청 처리를 가능하게 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해준다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여러 가지 선택지들 중 임팔라를 선택하였다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임팔라는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C++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로 구현되었으며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  Hive-SQL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을 인터페이스로 사용하기에 조작이 용이하다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임팔라의 최대 장점은 응답 시간으로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분산 질의 엔진을 사용하며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많은 데이터를 메모리에 올려 처리한다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이는 너무 큰 데이터를 처리할 때 메모리 부족 현상을 야기할 수 있지만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문서 수준의 데이터에 적절하다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0498" y="2308446"/>
            <a:ext cx="2291013" cy="369332"/>
          </a:xfrm>
          <a:prstGeom prst="rect">
            <a:avLst/>
          </a:prstGeom>
          <a:solidFill>
            <a:srgbClr val="005289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Real Time Analytics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46793" y="2941516"/>
            <a:ext cx="2713734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프로젝트의 특성상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문서 변경점에 대한 실시간 업데이트는 필수적이다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이러한 실시간 처리를 가능하게 하기 위해 임팔라를 기반으로 한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Real Time Analytics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를 구현한다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임팔라의 쿼리 계획을 관리하는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Impalad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에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SQL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구문이 오면 파싱을 통해 실행 계획들을 생성하고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각 노드 메모리들에서 병렬적으로 처리되게 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처리 결과는 각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Impalad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프로세스에 전달되어 스트림 데이터로 사용자에게 제공된다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22308" y="2308446"/>
            <a:ext cx="1582484" cy="369332"/>
          </a:xfrm>
          <a:prstGeom prst="rect">
            <a:avLst/>
          </a:prstGeom>
          <a:solidFill>
            <a:srgbClr val="005289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Data Locality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56680" y="2941517"/>
            <a:ext cx="2713734" cy="293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기존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Hadoop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 사용하였던 프레임워크인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MapReduce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가 아닌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 Impalad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프로세스가 사용된다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이로 인해 데이터 노드에서 그에 특정된 데이터 블록만을 처리하여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Data Locality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를 증가시킬 수 있으며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데이터를 읽는 과정 자체가 로컬 디렉토리에서 이루어 지게 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이러한 특성들은 네트워크의 부담을 줄여줌으로 인해 과부화 및 지연 방지 효과를 가져올 수 있다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335971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악성코드 분석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AI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3-4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8" y="676096"/>
            <a:ext cx="28739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안전하고 신뢰도 높은 파일 저장 시스템 구축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3" y="1264666"/>
            <a:ext cx="961582" cy="4479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필요성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2" name=""/>
          <p:cNvCxnSpPr/>
          <p:nvPr/>
        </p:nvCxnSpPr>
        <p:spPr>
          <a:xfrm rot="16200000" flipH="1">
            <a:off x="2819074" y="4155519"/>
            <a:ext cx="4542026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4"/>
          <p:cNvSpPr/>
          <p:nvPr/>
        </p:nvSpPr>
        <p:spPr>
          <a:xfrm>
            <a:off x="1006285" y="1901539"/>
            <a:ext cx="3390018" cy="4309028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7" name=""/>
          <p:cNvSpPr txBox="1"/>
          <p:nvPr/>
        </p:nvSpPr>
        <p:spPr>
          <a:xfrm>
            <a:off x="1014458" y="1901245"/>
            <a:ext cx="3381982" cy="41833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/>
              <a:t>분석 이유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ko-KR" altLang="en-US" sz="1100" b="1"/>
              <a:t>  </a:t>
            </a:r>
            <a:endParaRPr lang="ko-KR" altLang="en-US" sz="1100" b="1"/>
          </a:p>
          <a:p>
            <a:pPr>
              <a:defRPr/>
            </a:pPr>
            <a:r>
              <a:rPr lang="ko-KR" altLang="en-US" sz="1100" b="0"/>
              <a:t>  </a:t>
            </a:r>
            <a:r>
              <a:rPr lang="en-US" altLang="ko-KR" sz="1100" b="0"/>
              <a:t>PDF, Word, PPT</a:t>
            </a:r>
            <a:r>
              <a:rPr lang="ko-KR" altLang="en-US" sz="1100" b="0"/>
              <a:t> 등 문서도 일반 프로그램 혹은 코드와 마찬가지로 악성코드를 보유하는 경우도 여러 존재한다</a:t>
            </a:r>
            <a:r>
              <a:rPr lang="en-US" altLang="ko-KR" sz="1100" b="0"/>
              <a:t>.</a:t>
            </a:r>
            <a:r>
              <a:rPr lang="ko-KR" altLang="en-US" sz="1100" b="0"/>
              <a:t> </a:t>
            </a:r>
            <a:r>
              <a:rPr lang="en-US" altLang="ko-KR" sz="1100" b="0"/>
              <a:t>Word,</a:t>
            </a:r>
            <a:r>
              <a:rPr lang="ko-KR" altLang="en-US" sz="1100" b="0"/>
              <a:t> </a:t>
            </a:r>
            <a:r>
              <a:rPr lang="en-US" altLang="ko-KR" sz="1100" b="0"/>
              <a:t>PPT</a:t>
            </a:r>
            <a:r>
              <a:rPr lang="ko-KR" altLang="en-US" sz="1100" b="0"/>
              <a:t> 등 문서를 많이 사용하기는 하지만</a:t>
            </a:r>
            <a:r>
              <a:rPr lang="en-US" altLang="ko-KR" sz="1100" b="0"/>
              <a:t>,</a:t>
            </a:r>
            <a:r>
              <a:rPr lang="ko-KR" altLang="en-US" sz="1100" b="0"/>
              <a:t> 가장 많이 사용되는 것은 </a:t>
            </a:r>
            <a:r>
              <a:rPr lang="en-US" altLang="ko-KR" sz="1100" b="0"/>
              <a:t>PDF</a:t>
            </a:r>
            <a:r>
              <a:rPr lang="ko-KR" altLang="en-US" sz="1100" b="0"/>
              <a:t>라고 말할 수 있으며</a:t>
            </a:r>
            <a:r>
              <a:rPr lang="en-US" altLang="ko-KR" sz="1100" b="0"/>
              <a:t>,</a:t>
            </a:r>
            <a:r>
              <a:rPr lang="ko-KR" altLang="en-US" sz="1100" b="0"/>
              <a:t> 취약점을 겨냥한 공격이 가장 많이 발생한 파일 종류로 </a:t>
            </a:r>
            <a:r>
              <a:rPr lang="en-US" altLang="ko-KR" sz="1100" b="0"/>
              <a:t>PDF</a:t>
            </a:r>
            <a:r>
              <a:rPr lang="ko-KR" altLang="en-US" sz="1100" b="0"/>
              <a:t>가 순위권 안에 든다</a:t>
            </a:r>
            <a:r>
              <a:rPr lang="en-US" altLang="ko-KR" sz="1100" b="0"/>
              <a:t>.</a:t>
            </a:r>
            <a:r>
              <a:rPr lang="ko-KR" altLang="en-US" sz="1100" b="0"/>
              <a:t> </a:t>
            </a:r>
            <a:r>
              <a:rPr lang="en-US" altLang="ko-KR" sz="1100" b="0"/>
              <a:t>2021</a:t>
            </a:r>
            <a:r>
              <a:rPr lang="ko-KR" altLang="en-US" sz="1100" b="0"/>
              <a:t>년</a:t>
            </a:r>
            <a:r>
              <a:rPr lang="en-US" altLang="ko-KR" sz="1100" b="0"/>
              <a:t>,</a:t>
            </a:r>
            <a:r>
              <a:rPr lang="ko-KR" altLang="en-US" sz="1100" b="0"/>
              <a:t> 바이러스토탈에서 공개한 통계 자료에 따르면</a:t>
            </a:r>
            <a:r>
              <a:rPr lang="en-US" altLang="ko-KR" sz="1100" b="0"/>
              <a:t>,</a:t>
            </a:r>
            <a:r>
              <a:rPr lang="ko-KR" altLang="en-US" sz="1100" b="0"/>
              <a:t> </a:t>
            </a:r>
            <a:r>
              <a:rPr lang="en-US" altLang="ko-KR" sz="1100" b="0"/>
              <a:t>PDF</a:t>
            </a:r>
            <a:r>
              <a:rPr lang="ko-KR" altLang="en-US" sz="1100" b="0"/>
              <a:t> 파일은 바이러스가 가장 많은 파일 종류 중 하나이며</a:t>
            </a:r>
            <a:r>
              <a:rPr lang="en-US" altLang="ko-KR" sz="1100" b="0"/>
              <a:t>,</a:t>
            </a:r>
            <a:r>
              <a:rPr lang="ko-KR" altLang="en-US" sz="1100" b="0"/>
              <a:t> </a:t>
            </a:r>
            <a:r>
              <a:rPr lang="en-US" altLang="ko-KR" sz="1100" b="0"/>
              <a:t>CVEs</a:t>
            </a:r>
            <a:r>
              <a:rPr lang="ko-KR" altLang="en-US" sz="1100" b="0"/>
              <a:t>에 등록되는 취약점만 매년 </a:t>
            </a:r>
            <a:r>
              <a:rPr lang="en-US" altLang="ko-KR" sz="1100" b="0"/>
              <a:t>17%</a:t>
            </a:r>
            <a:r>
              <a:rPr lang="ko-KR" altLang="en-US" sz="1100" b="0"/>
              <a:t> 이상으로 증가하고 있다</a:t>
            </a:r>
            <a:r>
              <a:rPr lang="en-US" altLang="ko-KR" sz="1100" b="0"/>
              <a:t>.</a:t>
            </a:r>
            <a:endParaRPr lang="en-US" altLang="ko-KR" sz="1100" b="0"/>
          </a:p>
          <a:p>
            <a:pPr>
              <a:defRPr/>
            </a:pPr>
            <a:r>
              <a:rPr lang="ko-KR" altLang="en-US" sz="1100" b="0"/>
              <a:t>  일상생활에서 논문</a:t>
            </a:r>
            <a:r>
              <a:rPr lang="en-US" altLang="ko-KR" sz="1100" b="0"/>
              <a:t>,</a:t>
            </a:r>
            <a:r>
              <a:rPr lang="ko-KR" altLang="en-US" sz="1100" b="0"/>
              <a:t> 서적 등을 읽을 때 가장 많이 사용하는 파일도 </a:t>
            </a:r>
            <a:r>
              <a:rPr lang="en-US" altLang="ko-KR" sz="1100" b="0"/>
              <a:t>PDF</a:t>
            </a:r>
            <a:r>
              <a:rPr lang="ko-KR" altLang="en-US" sz="1100" b="0"/>
              <a:t>이고 악성코드를 가장 많이 보유하고 있는 파일도 </a:t>
            </a:r>
            <a:r>
              <a:rPr lang="en-US" altLang="ko-KR" sz="1100" b="0"/>
              <a:t>PDF</a:t>
            </a:r>
            <a:r>
              <a:rPr lang="ko-KR" altLang="en-US" sz="1100" b="0"/>
              <a:t>이다</a:t>
            </a:r>
            <a:r>
              <a:rPr lang="en-US" altLang="ko-KR" sz="1100" b="0"/>
              <a:t>.</a:t>
            </a:r>
            <a:r>
              <a:rPr lang="ko-KR" altLang="en-US" sz="1100" b="0"/>
              <a:t> 아울러</a:t>
            </a:r>
            <a:r>
              <a:rPr lang="en-US" altLang="ko-KR" sz="1100" b="0"/>
              <a:t>,</a:t>
            </a:r>
            <a:r>
              <a:rPr lang="ko-KR" altLang="en-US" sz="1100" b="0"/>
              <a:t> </a:t>
            </a:r>
            <a:r>
              <a:rPr lang="en-US" altLang="ko-KR" sz="1100" b="0"/>
              <a:t>PDF</a:t>
            </a:r>
            <a:r>
              <a:rPr lang="ko-KR" altLang="en-US" sz="1100" b="0"/>
              <a:t>의 악성코드 형식은 </a:t>
            </a:r>
            <a:r>
              <a:rPr lang="en-US" altLang="ko-KR" sz="1100" b="0"/>
              <a:t>Word</a:t>
            </a:r>
            <a:r>
              <a:rPr lang="ko-KR" altLang="en-US" sz="1100" b="0"/>
              <a:t> 및 </a:t>
            </a:r>
            <a:r>
              <a:rPr lang="en-US" altLang="ko-KR" sz="1100" b="0"/>
              <a:t>PPT</a:t>
            </a:r>
            <a:r>
              <a:rPr lang="ko-KR" altLang="en-US" sz="1100" b="0"/>
              <a:t> 등 일부 파일의 악성코드 형식과 유사하다</a:t>
            </a:r>
            <a:r>
              <a:rPr lang="en-US" altLang="ko-KR" sz="1100" b="0"/>
              <a:t>.</a:t>
            </a:r>
            <a:endParaRPr lang="en-US" altLang="ko-KR" sz="1100" b="0"/>
          </a:p>
          <a:p>
            <a:pPr>
              <a:defRPr/>
            </a:pPr>
            <a:r>
              <a:rPr lang="ko-KR" altLang="en-US" sz="1100" b="0"/>
              <a:t>  현실적으로</a:t>
            </a:r>
            <a:r>
              <a:rPr lang="en-US" altLang="ko-KR" sz="1100" b="0"/>
              <a:t>,</a:t>
            </a:r>
            <a:r>
              <a:rPr lang="ko-KR" altLang="en-US" sz="1100" b="0"/>
              <a:t> 이번 프로젝트에서 모든 파일에 대한 악성코드를 분석하는 것은 쉽지 않다</a:t>
            </a:r>
            <a:r>
              <a:rPr lang="en-US" altLang="ko-KR" sz="1100" b="0"/>
              <a:t>.</a:t>
            </a:r>
            <a:r>
              <a:rPr lang="ko-KR" altLang="en-US" sz="1100" b="0"/>
              <a:t> 따라서</a:t>
            </a:r>
            <a:r>
              <a:rPr lang="en-US" altLang="ko-KR" sz="1100" b="0"/>
              <a:t>,</a:t>
            </a:r>
            <a:r>
              <a:rPr lang="ko-KR" altLang="en-US" sz="1100" b="0"/>
              <a:t> 가장 많이 사용되고 더 많은 취약점을 보유하고 있는 </a:t>
            </a:r>
            <a:r>
              <a:rPr lang="en-US" altLang="ko-KR" sz="1100" b="0"/>
              <a:t>PDF</a:t>
            </a:r>
            <a:r>
              <a:rPr lang="ko-KR" altLang="en-US" sz="1100" b="0"/>
              <a:t>에 대한 악성코드 분석 도구를 제작하는 것이 현명할 것이라 생각했다</a:t>
            </a:r>
            <a:r>
              <a:rPr lang="en-US" altLang="ko-KR" sz="1100" b="0"/>
              <a:t>.</a:t>
            </a:r>
            <a:r>
              <a:rPr lang="ko-KR" altLang="en-US" sz="1100" b="0"/>
              <a:t> 이에 따라</a:t>
            </a:r>
            <a:r>
              <a:rPr lang="en-US" altLang="ko-KR" sz="1100" b="0"/>
              <a:t>,</a:t>
            </a:r>
            <a:r>
              <a:rPr lang="ko-KR" altLang="en-US" sz="1100" b="0"/>
              <a:t> 이번 프로젝트에서는 </a:t>
            </a:r>
            <a:r>
              <a:rPr lang="en-US" altLang="ko-KR" sz="1100" b="0"/>
              <a:t>PDF</a:t>
            </a:r>
            <a:r>
              <a:rPr lang="ko-KR" altLang="en-US" sz="1100" b="0"/>
              <a:t>에 대한 분석만을 진행하지만</a:t>
            </a:r>
            <a:r>
              <a:rPr lang="en-US" altLang="ko-KR" sz="1100" b="0"/>
              <a:t>,</a:t>
            </a:r>
            <a:r>
              <a:rPr lang="ko-KR" altLang="en-US" sz="1100" b="0"/>
              <a:t> 추후 시간이 허락할 경우</a:t>
            </a:r>
            <a:r>
              <a:rPr lang="en-US" altLang="ko-KR" sz="1100" b="0"/>
              <a:t> Word,</a:t>
            </a:r>
            <a:r>
              <a:rPr lang="ko-KR" altLang="en-US" sz="1100" b="0"/>
              <a:t> </a:t>
            </a:r>
            <a:r>
              <a:rPr lang="en-US" altLang="ko-KR" sz="1100" b="0"/>
              <a:t>PPT</a:t>
            </a:r>
            <a:r>
              <a:rPr lang="ko-KR" altLang="en-US" sz="1100" b="0"/>
              <a:t> 등 다른 파일까지 악성코드 분석을 확장할 것이다</a:t>
            </a:r>
            <a:r>
              <a:rPr lang="en-US" altLang="ko-KR" sz="1100" b="0"/>
              <a:t>.</a:t>
            </a:r>
            <a:r>
              <a:rPr lang="ko-KR" altLang="en-US" sz="1100" b="0"/>
              <a:t>  </a:t>
            </a:r>
            <a:endParaRPr lang="ko-KR" altLang="en-US" sz="1100" b="0"/>
          </a:p>
        </p:txBody>
      </p:sp>
      <p:pic>
        <p:nvPicPr>
          <p:cNvPr id="1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52221" y="1913559"/>
            <a:ext cx="5641408" cy="1867865"/>
          </a:xfrm>
          <a:prstGeom prst="rect">
            <a:avLst/>
          </a:prstGeom>
        </p:spPr>
      </p:pic>
      <p:pic>
        <p:nvPicPr>
          <p:cNvPr id="1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3577" y="4152900"/>
            <a:ext cx="4995826" cy="1691813"/>
          </a:xfrm>
          <a:prstGeom prst="rect">
            <a:avLst/>
          </a:prstGeom>
        </p:spPr>
      </p:pic>
      <p:sp>
        <p:nvSpPr>
          <p:cNvPr id="178" name=""/>
          <p:cNvSpPr txBox="1"/>
          <p:nvPr/>
        </p:nvSpPr>
        <p:spPr>
          <a:xfrm>
            <a:off x="7239802" y="5801348"/>
            <a:ext cx="2172056" cy="3600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PDF</a:t>
            </a:r>
            <a:r>
              <a:rPr lang="ko-KR" altLang="en-US"/>
              <a:t> 취약점</a:t>
            </a:r>
            <a:r>
              <a:rPr lang="en-US" altLang="ko-KR"/>
              <a:t>(CVEs)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335971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악성코드 분석 </a:t>
            </a:r>
            <a:r>
              <a:rPr lang="en-US" altLang="ko-KR" sz="3600" spc="-300">
                <a:solidFill>
                  <a:schemeClr val="bg1"/>
                </a:solidFill>
              </a:rPr>
              <a:t>-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chemeClr val="bg1"/>
                </a:solidFill>
              </a:rPr>
              <a:t>AI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3-4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8" y="676096"/>
            <a:ext cx="28739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안전하고 신뢰도 높은 파일 저장 시스템 구축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3" y="1264666"/>
            <a:ext cx="1752157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악성코드 분석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2" name=""/>
          <p:cNvCxnSpPr/>
          <p:nvPr/>
        </p:nvCxnSpPr>
        <p:spPr>
          <a:xfrm rot="16200000" flipH="1">
            <a:off x="3289183" y="4135044"/>
            <a:ext cx="4542026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4"/>
          <p:cNvSpPr/>
          <p:nvPr/>
        </p:nvSpPr>
        <p:spPr>
          <a:xfrm>
            <a:off x="1015809" y="1872964"/>
            <a:ext cx="4041398" cy="2017064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7" name=""/>
          <p:cNvSpPr txBox="1"/>
          <p:nvPr/>
        </p:nvSpPr>
        <p:spPr>
          <a:xfrm>
            <a:off x="1031639" y="1854867"/>
            <a:ext cx="4031818" cy="18389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/>
              <a:t>PDF</a:t>
            </a:r>
            <a:r>
              <a:rPr lang="ko-KR" altLang="en-US" sz="1600" b="1"/>
              <a:t> 악성코드 분석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ko-KR" altLang="en-US" sz="1100" b="1"/>
              <a:t>  </a:t>
            </a:r>
            <a:endParaRPr lang="ko-KR" altLang="en-US" sz="1100" b="1"/>
          </a:p>
          <a:p>
            <a:pPr>
              <a:defRPr/>
            </a:pPr>
            <a:r>
              <a:rPr lang="ko-KR" altLang="en-US" sz="1100" b="0"/>
              <a:t>  현실성 있는 목표를 추구하기 위해</a:t>
            </a:r>
            <a:r>
              <a:rPr lang="en-US" altLang="ko-KR" sz="1100" b="0"/>
              <a:t>,</a:t>
            </a:r>
            <a:r>
              <a:rPr lang="ko-KR" altLang="en-US" sz="1100" b="0"/>
              <a:t> 이번 프로젝트에서는 사람들이 가장 많이 사용할 뿐더러 악성코드 빈도가 가장 높은 </a:t>
            </a:r>
            <a:r>
              <a:rPr lang="en-US" altLang="ko-KR" sz="1100" b="0"/>
              <a:t>PDF</a:t>
            </a:r>
            <a:r>
              <a:rPr lang="ko-KR" altLang="en-US" sz="1100" b="0"/>
              <a:t> 파일에 대한 분석을 진행하려고 한다</a:t>
            </a:r>
            <a:r>
              <a:rPr lang="en-US" altLang="ko-KR" sz="1100" b="0"/>
              <a:t>.</a:t>
            </a:r>
            <a:r>
              <a:rPr lang="ko-KR" altLang="en-US" sz="1100" b="0"/>
              <a:t> </a:t>
            </a:r>
            <a:r>
              <a:rPr lang="en-US" altLang="ko-KR" sz="1100" b="0"/>
              <a:t>JavaScript-based, ActionScript-based, File Embedding-based </a:t>
            </a:r>
            <a:r>
              <a:rPr lang="ko-KR" altLang="en-US" sz="1100" b="0"/>
              <a:t>여러 공격이 존재하지만</a:t>
            </a:r>
            <a:r>
              <a:rPr lang="en-US" altLang="ko-KR" sz="1100" b="0"/>
              <a:t>,</a:t>
            </a:r>
            <a:r>
              <a:rPr lang="ko-KR" altLang="en-US" sz="1100" b="0"/>
              <a:t> 이 중 </a:t>
            </a:r>
            <a:r>
              <a:rPr lang="en-US" altLang="ko-KR" sz="1100" b="0"/>
              <a:t>JavaScript-based</a:t>
            </a:r>
            <a:r>
              <a:rPr lang="ko-KR" altLang="en-US" sz="1100" b="0"/>
              <a:t> 공격이 가장 많았을 뿐더러 가장 최신에 실시되는 공격이기도 하다</a:t>
            </a:r>
            <a:r>
              <a:rPr lang="en-US" altLang="ko-KR" sz="1100" b="0"/>
              <a:t>.</a:t>
            </a:r>
            <a:r>
              <a:rPr lang="ko-KR" altLang="en-US" sz="1100" b="0"/>
              <a:t> 현실적으로</a:t>
            </a:r>
            <a:r>
              <a:rPr lang="en-US" altLang="ko-KR" sz="1100" b="0"/>
              <a:t>,</a:t>
            </a:r>
            <a:r>
              <a:rPr lang="ko-KR" altLang="en-US" sz="1100" b="0"/>
              <a:t> 모든 파일에 대한 공격을 분류하기는 쉽지 않을 것이다</a:t>
            </a:r>
            <a:r>
              <a:rPr lang="en-US" altLang="ko-KR" sz="1100" b="0"/>
              <a:t>.</a:t>
            </a:r>
            <a:r>
              <a:rPr lang="ko-KR" altLang="en-US" sz="1100" b="0"/>
              <a:t> 따라서 본 프로젝트에서는 </a:t>
            </a:r>
            <a:r>
              <a:rPr lang="en-US" altLang="ko-KR" sz="1100" b="0"/>
              <a:t>JavaScript-based</a:t>
            </a:r>
            <a:r>
              <a:rPr lang="ko-KR" altLang="en-US" sz="1100" b="0"/>
              <a:t> 공격에만 집중하기로 결정했다</a:t>
            </a:r>
            <a:r>
              <a:rPr lang="en-US" altLang="ko-KR" sz="1100" b="0"/>
              <a:t>.</a:t>
            </a:r>
            <a:r>
              <a:rPr lang="ko-KR" altLang="en-US" sz="1100" b="0"/>
              <a:t> </a:t>
            </a:r>
            <a:endParaRPr lang="ko-KR" altLang="en-US" sz="1100" b="0"/>
          </a:p>
        </p:txBody>
      </p:sp>
      <p:sp>
        <p:nvSpPr>
          <p:cNvPr id="177" name="직사각형 34"/>
          <p:cNvSpPr/>
          <p:nvPr/>
        </p:nvSpPr>
        <p:spPr>
          <a:xfrm>
            <a:off x="1022664" y="4172583"/>
            <a:ext cx="4039854" cy="2239610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78" name=""/>
          <p:cNvSpPr txBox="1"/>
          <p:nvPr/>
        </p:nvSpPr>
        <p:spPr>
          <a:xfrm>
            <a:off x="1033179" y="4200867"/>
            <a:ext cx="4030278" cy="2340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분석 방법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ko-KR" altLang="en-US" sz="1100" b="1"/>
              <a:t>  </a:t>
            </a:r>
            <a:endParaRPr lang="ko-KR" altLang="en-US" sz="1100" b="1"/>
          </a:p>
          <a:p>
            <a:pPr>
              <a:defRPr/>
            </a:pPr>
            <a:r>
              <a:rPr lang="en-US" altLang="ko-KR" sz="1100"/>
              <a:t>1.</a:t>
            </a:r>
            <a:r>
              <a:rPr lang="ko-KR" altLang="en-US" sz="1100"/>
              <a:t> 바이러스토탈로부터 악성코드가 담겨 있는 파일을 수집한다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2.</a:t>
            </a:r>
            <a:r>
              <a:rPr lang="ko-KR" altLang="en-US" sz="1100"/>
              <a:t> 수집한 파일을 악성코드 종류에 따라 분류한다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3.</a:t>
            </a:r>
            <a:r>
              <a:rPr lang="ko-KR" altLang="en-US" sz="1100"/>
              <a:t> </a:t>
            </a:r>
            <a:r>
              <a:rPr lang="en-US" altLang="ko-KR" sz="1100"/>
              <a:t>Feature Engineering</a:t>
            </a:r>
            <a:r>
              <a:rPr lang="ko-KR" altLang="en-US" sz="1100"/>
              <a:t>을 통해 악성코드 별로 표현 가능한 특징을 추출한다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4.</a:t>
            </a:r>
            <a:r>
              <a:rPr lang="ko-KR" altLang="en-US" sz="1100"/>
              <a:t> </a:t>
            </a:r>
            <a:r>
              <a:rPr lang="en-US" altLang="ko-KR" sz="1100"/>
              <a:t>RNN, DNN, Random Forest </a:t>
            </a:r>
            <a:r>
              <a:rPr lang="ko-KR" altLang="en-US" sz="1100"/>
              <a:t>등 적용 가능한 방법론 및 모델을 실험을 통해 결정한다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4-1.</a:t>
            </a:r>
            <a:r>
              <a:rPr lang="ko-KR" altLang="en-US" sz="1100"/>
              <a:t> </a:t>
            </a:r>
            <a:r>
              <a:rPr lang="en-US" altLang="ko-KR" sz="1100"/>
              <a:t>Javascript</a:t>
            </a:r>
            <a:r>
              <a:rPr lang="ko-KR" altLang="en-US" sz="1100"/>
              <a:t>를 컴파일한 코드를 </a:t>
            </a:r>
            <a:r>
              <a:rPr lang="en-US" altLang="ko-KR" sz="1100"/>
              <a:t>BERT</a:t>
            </a:r>
            <a:r>
              <a:rPr lang="ko-KR" altLang="en-US" sz="1100"/>
              <a:t>로 분석하는 방법도 존재한다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5.</a:t>
            </a:r>
            <a:r>
              <a:rPr lang="ko-KR" altLang="en-US" sz="1100"/>
              <a:t> 결정한 모델과 수집한 데이터를 기반으로 모델을 학습시킨다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6.</a:t>
            </a:r>
            <a:r>
              <a:rPr lang="ko-KR" altLang="en-US" sz="1100"/>
              <a:t> 학습시킨 모델을 </a:t>
            </a:r>
            <a:r>
              <a:rPr lang="en-US" altLang="ko-KR" sz="1100"/>
              <a:t>validation dataset</a:t>
            </a:r>
            <a:r>
              <a:rPr lang="ko-KR" altLang="en-US" sz="1100"/>
              <a:t>으로 테스트한다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ko-KR" altLang="en-US" sz="1100" b="0"/>
              <a:t>  </a:t>
            </a:r>
            <a:endParaRPr lang="ko-KR" altLang="en-US" sz="1100" b="0"/>
          </a:p>
        </p:txBody>
      </p:sp>
      <p:pic>
        <p:nvPicPr>
          <p:cNvPr id="1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79764" y="1353082"/>
            <a:ext cx="3161582" cy="5273650"/>
          </a:xfrm>
          <a:prstGeom prst="rect">
            <a:avLst/>
          </a:prstGeom>
        </p:spPr>
      </p:pic>
      <p:sp>
        <p:nvSpPr>
          <p:cNvPr id="181" name=""/>
          <p:cNvSpPr/>
          <p:nvPr/>
        </p:nvSpPr>
        <p:spPr>
          <a:xfrm>
            <a:off x="10109869" y="2142418"/>
            <a:ext cx="1005912" cy="436628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3" name=""/>
          <p:cNvSpPr/>
          <p:nvPr/>
        </p:nvSpPr>
        <p:spPr>
          <a:xfrm>
            <a:off x="10122196" y="2852298"/>
            <a:ext cx="1005912" cy="436628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4" name=""/>
          <p:cNvSpPr/>
          <p:nvPr/>
        </p:nvSpPr>
        <p:spPr>
          <a:xfrm>
            <a:off x="10125559" y="3599516"/>
            <a:ext cx="1005912" cy="436628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000000</a:t>
            </a:r>
            <a:endParaRPr lang="en-US" altLang="ko-KR"/>
          </a:p>
        </p:txBody>
      </p:sp>
      <p:pic>
        <p:nvPicPr>
          <p:cNvPr id="18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58052" y="1445080"/>
            <a:ext cx="515306" cy="515306"/>
          </a:xfrm>
          <a:prstGeom prst="rect">
            <a:avLst/>
          </a:prstGeom>
        </p:spPr>
      </p:pic>
      <p:sp>
        <p:nvSpPr>
          <p:cNvPr id="186" name=""/>
          <p:cNvSpPr txBox="1"/>
          <p:nvPr/>
        </p:nvSpPr>
        <p:spPr>
          <a:xfrm>
            <a:off x="10335186" y="1154766"/>
            <a:ext cx="597646" cy="2823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/>
              <a:t>Data</a:t>
            </a:r>
            <a:endParaRPr lang="en-US" altLang="ko-KR" sz="1300"/>
          </a:p>
        </p:txBody>
      </p:sp>
      <p:sp>
        <p:nvSpPr>
          <p:cNvPr id="187" name=""/>
          <p:cNvSpPr txBox="1"/>
          <p:nvPr/>
        </p:nvSpPr>
        <p:spPr>
          <a:xfrm>
            <a:off x="10176435" y="2163481"/>
            <a:ext cx="905808" cy="41756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100"/>
              <a:t>Data Analysis</a:t>
            </a:r>
            <a:endParaRPr lang="en-US" altLang="ko-KR" sz="1100"/>
          </a:p>
        </p:txBody>
      </p:sp>
      <p:sp>
        <p:nvSpPr>
          <p:cNvPr id="188" name=""/>
          <p:cNvSpPr txBox="1"/>
          <p:nvPr/>
        </p:nvSpPr>
        <p:spPr>
          <a:xfrm>
            <a:off x="10159814" y="2867024"/>
            <a:ext cx="952499" cy="4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/>
              <a:t>Feature Engineering</a:t>
            </a:r>
            <a:endParaRPr lang="en-US" altLang="ko-KR" sz="1100"/>
          </a:p>
        </p:txBody>
      </p:sp>
      <p:sp>
        <p:nvSpPr>
          <p:cNvPr id="189" name=""/>
          <p:cNvSpPr txBox="1"/>
          <p:nvPr/>
        </p:nvSpPr>
        <p:spPr>
          <a:xfrm>
            <a:off x="10188388" y="3613896"/>
            <a:ext cx="905808" cy="422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/>
              <a:t>Select </a:t>
            </a:r>
            <a:endParaRPr lang="en-US" altLang="ko-KR" sz="1100"/>
          </a:p>
          <a:p>
            <a:pPr algn="ctr">
              <a:defRPr/>
            </a:pPr>
            <a:r>
              <a:rPr lang="en-US" altLang="ko-KR" sz="1100"/>
              <a:t>Model</a:t>
            </a:r>
            <a:endParaRPr lang="en-US" altLang="ko-KR" sz="1100"/>
          </a:p>
        </p:txBody>
      </p:sp>
      <p:cxnSp>
        <p:nvCxnSpPr>
          <p:cNvPr id="190" name=""/>
          <p:cNvCxnSpPr>
            <a:stCxn id="185" idx="2"/>
          </p:cNvCxnSpPr>
          <p:nvPr/>
        </p:nvCxnSpPr>
        <p:spPr>
          <a:xfrm rot="16200000" flipH="1">
            <a:off x="10527957" y="2048144"/>
            <a:ext cx="175515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"/>
          <p:cNvCxnSpPr>
            <a:stCxn id="187" idx="2"/>
            <a:endCxn id="188" idx="0"/>
          </p:cNvCxnSpPr>
          <p:nvPr/>
        </p:nvCxnSpPr>
        <p:spPr>
          <a:xfrm rot="16200000" flipH="1">
            <a:off x="10489716" y="2720675"/>
            <a:ext cx="285973" cy="6724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"/>
          <p:cNvCxnSpPr>
            <a:stCxn id="188" idx="2"/>
          </p:cNvCxnSpPr>
          <p:nvPr/>
        </p:nvCxnSpPr>
        <p:spPr>
          <a:xfrm rot="16200000" flipH="1">
            <a:off x="10481868" y="3438418"/>
            <a:ext cx="308396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"/>
          <p:cNvCxnSpPr/>
          <p:nvPr/>
        </p:nvCxnSpPr>
        <p:spPr>
          <a:xfrm rot="16200000" flipH="1">
            <a:off x="9639543" y="3821527"/>
            <a:ext cx="271452" cy="0"/>
          </a:xfrm>
          <a:prstGeom prst="line">
            <a:avLst/>
          </a:prstGeom>
          <a:ln w="2540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"/>
          <p:cNvCxnSpPr/>
          <p:nvPr/>
        </p:nvCxnSpPr>
        <p:spPr>
          <a:xfrm>
            <a:off x="9775264" y="3676463"/>
            <a:ext cx="346650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"/>
          <p:cNvCxnSpPr/>
          <p:nvPr/>
        </p:nvCxnSpPr>
        <p:spPr>
          <a:xfrm>
            <a:off x="9775264" y="3965949"/>
            <a:ext cx="326839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"/>
          <p:cNvSpPr/>
          <p:nvPr/>
        </p:nvSpPr>
        <p:spPr>
          <a:xfrm>
            <a:off x="10143860" y="4246683"/>
            <a:ext cx="1005912" cy="436628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9" name=""/>
          <p:cNvSpPr txBox="1"/>
          <p:nvPr/>
        </p:nvSpPr>
        <p:spPr>
          <a:xfrm>
            <a:off x="10181478" y="4261409"/>
            <a:ext cx="952499" cy="422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/>
              <a:t>Train</a:t>
            </a:r>
            <a:endParaRPr lang="en-US" altLang="ko-KR" sz="1100"/>
          </a:p>
          <a:p>
            <a:pPr algn="ctr">
              <a:defRPr/>
            </a:pPr>
            <a:r>
              <a:rPr lang="en-US" altLang="ko-KR" sz="1100"/>
              <a:t>Model</a:t>
            </a:r>
            <a:endParaRPr lang="en-US" altLang="ko-KR" sz="1100"/>
          </a:p>
        </p:txBody>
      </p:sp>
      <p:cxnSp>
        <p:nvCxnSpPr>
          <p:cNvPr id="200" name=""/>
          <p:cNvCxnSpPr>
            <a:stCxn id="189" idx="2"/>
          </p:cNvCxnSpPr>
          <p:nvPr/>
        </p:nvCxnSpPr>
        <p:spPr>
          <a:xfrm rot="16200000" flipH="1">
            <a:off x="10540110" y="4137877"/>
            <a:ext cx="202365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"/>
          <p:cNvCxnSpPr>
            <a:stCxn id="185" idx="3"/>
            <a:endCxn id="199" idx="3"/>
          </p:cNvCxnSpPr>
          <p:nvPr/>
        </p:nvCxnSpPr>
        <p:spPr>
          <a:xfrm>
            <a:off x="10873360" y="1702733"/>
            <a:ext cx="260617" cy="2770168"/>
          </a:xfrm>
          <a:prstGeom prst="bentConnector3">
            <a:avLst>
              <a:gd name="adj1" fmla="val 209733"/>
            </a:avLst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"/>
          <p:cNvSpPr/>
          <p:nvPr/>
        </p:nvSpPr>
        <p:spPr>
          <a:xfrm>
            <a:off x="10128173" y="4903348"/>
            <a:ext cx="1005912" cy="436628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3" name=""/>
          <p:cNvSpPr txBox="1"/>
          <p:nvPr/>
        </p:nvSpPr>
        <p:spPr>
          <a:xfrm>
            <a:off x="10175316" y="4994274"/>
            <a:ext cx="952499" cy="26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/>
              <a:t>Validation</a:t>
            </a:r>
            <a:endParaRPr lang="en-US" altLang="ko-KR" sz="1100"/>
          </a:p>
        </p:txBody>
      </p:sp>
      <p:cxnSp>
        <p:nvCxnSpPr>
          <p:cNvPr id="204" name=""/>
          <p:cNvCxnSpPr>
            <a:stCxn id="199" idx="2"/>
          </p:cNvCxnSpPr>
          <p:nvPr/>
        </p:nvCxnSpPr>
        <p:spPr>
          <a:xfrm rot="16200000" flipH="1">
            <a:off x="10554684" y="4787441"/>
            <a:ext cx="206091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"/>
          <p:cNvCxnSpPr>
            <a:endCxn id="203" idx="3"/>
          </p:cNvCxnSpPr>
          <p:nvPr/>
        </p:nvCxnSpPr>
        <p:spPr>
          <a:xfrm rot="5400000">
            <a:off x="10950548" y="4647480"/>
            <a:ext cx="654871" cy="300338"/>
          </a:xfrm>
          <a:prstGeom prst="bentConnector2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27695" y="5559590"/>
            <a:ext cx="650730" cy="650730"/>
          </a:xfrm>
          <a:prstGeom prst="rect">
            <a:avLst/>
          </a:prstGeom>
        </p:spPr>
      </p:pic>
      <p:cxnSp>
        <p:nvCxnSpPr>
          <p:cNvPr id="208" name=""/>
          <p:cNvCxnSpPr>
            <a:stCxn id="202" idx="2"/>
          </p:cNvCxnSpPr>
          <p:nvPr/>
        </p:nvCxnSpPr>
        <p:spPr>
          <a:xfrm rot="16200000" flipH="1">
            <a:off x="10527862" y="5443242"/>
            <a:ext cx="206529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"/>
          <p:cNvSpPr txBox="1"/>
          <p:nvPr/>
        </p:nvSpPr>
        <p:spPr>
          <a:xfrm>
            <a:off x="10356664" y="6256430"/>
            <a:ext cx="644338" cy="285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/>
              <a:t>Model</a:t>
            </a:r>
            <a:endParaRPr lang="en-US" altLang="ko-KR" sz="1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42081"/>
          </a:xfrm>
          <a:prstGeom prst="rect">
            <a:avLst/>
          </a:prstGeom>
          <a:solidFill>
            <a:srgbClr val="21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5278" y="446696"/>
            <a:ext cx="393364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619016" y="1902204"/>
            <a:ext cx="1953919" cy="707886"/>
            <a:chOff x="294640" y="3775777"/>
            <a:chExt cx="1953919" cy="707886"/>
          </a:xfrm>
        </p:grpSpPr>
        <p:sp>
          <p:nvSpPr>
            <p:cNvPr id="4" name="TextBox 3"/>
            <p:cNvSpPr txBox="1"/>
            <p:nvPr/>
          </p:nvSpPr>
          <p:spPr>
            <a:xfrm>
              <a:off x="294640" y="3775777"/>
              <a:ext cx="50206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394" y="3868110"/>
              <a:ext cx="130516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팀 소개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619016" y="2768149"/>
            <a:ext cx="2293756" cy="707886"/>
            <a:chOff x="294640" y="3596640"/>
            <a:chExt cx="2293756" cy="707886"/>
          </a:xfrm>
        </p:grpSpPr>
        <p:sp>
          <p:nvSpPr>
            <p:cNvPr id="11" name="TextBox 10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개발 배경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619016" y="3786673"/>
            <a:ext cx="2293756" cy="707886"/>
            <a:chOff x="294640" y="3596640"/>
            <a:chExt cx="2293756" cy="707886"/>
          </a:xfrm>
        </p:grpSpPr>
        <p:sp>
          <p:nvSpPr>
            <p:cNvPr id="14" name="TextBox 13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사용 기술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85518" y="4002116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393939"/>
                </a:solidFill>
                <a:latin typeface="NanumGothic"/>
                <a:ea typeface="NanumGothic"/>
              </a:rPr>
              <a:t>서비스 구현을 위한 기술</a:t>
            </a:r>
            <a:endParaRPr lang="ko-KR" altLang="en-US" sz="1200" b="1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5517" y="5006120"/>
            <a:ext cx="252184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393939"/>
                </a:solidFill>
                <a:latin typeface="NanumGothic"/>
                <a:ea typeface="NanumGothic"/>
              </a:rPr>
              <a:t>서비스를 통해 기대되는 긍정적 영향</a:t>
            </a:r>
            <a:endParaRPr lang="ko-KR" altLang="en-US" sz="1200" b="1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5516" y="6010124"/>
            <a:ext cx="20890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393939"/>
                </a:solidFill>
                <a:latin typeface="NanumGothic"/>
                <a:ea typeface="NanumGothic"/>
              </a:rPr>
              <a:t>서비스가 갖는 여러 제한 사항</a:t>
            </a:r>
            <a:endParaRPr lang="ko-KR" altLang="en-US" sz="1200" b="1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619016" y="4790677"/>
            <a:ext cx="2293756" cy="1711890"/>
            <a:chOff x="294640" y="3596640"/>
            <a:chExt cx="2293756" cy="1711890"/>
          </a:xfrm>
        </p:grpSpPr>
        <p:sp>
          <p:nvSpPr>
            <p:cNvPr id="20" name="TextBox 19"/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기대 효과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4640" y="4600644"/>
              <a:ext cx="47481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3394" y="4692977"/>
              <a:ext cx="120417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한계점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385515" y="2983592"/>
            <a:ext cx="30412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393939"/>
                </a:solidFill>
                <a:latin typeface="NanumGothic"/>
                <a:ea typeface="NanumGothic"/>
              </a:rPr>
              <a:t>서비스 기획 동기 및 타 서비스들과의 차별점</a:t>
            </a:r>
            <a:endParaRPr lang="ko-KR" altLang="en-US" sz="1200" b="1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85513" y="2117647"/>
            <a:ext cx="213231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393939"/>
                </a:solidFill>
                <a:latin typeface="NanumGothic"/>
                <a:ea typeface="NanumGothic"/>
              </a:rPr>
              <a:t>역할 분담 및 간략한 팀원 소개</a:t>
            </a:r>
            <a:endParaRPr lang="ko-KR" altLang="en-US" sz="1200" b="1">
              <a:solidFill>
                <a:srgbClr val="393939"/>
              </a:solidFill>
              <a:latin typeface="NanumGothic"/>
              <a:ea typeface="Nanum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50706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–</a:t>
            </a:r>
            <a:r>
              <a:rPr lang="ko-KR" altLang="en-US" sz="3600" spc="-300">
                <a:solidFill>
                  <a:schemeClr val="bg1"/>
                </a:solidFill>
              </a:rPr>
              <a:t> 유사도 검사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3-5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19029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원활한 버전 관리 및 변경점 확인을 위한 서비스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1504508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유사도 검사</a:t>
            </a:r>
            <a:endParaRPr lang="en-US" altLang="ko-KR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66464" y="3138260"/>
            <a:ext cx="2433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글</a:t>
            </a:r>
            <a:r>
              <a:rPr lang="en-US" altLang="ko-KR" sz="1200"/>
              <a:t>, </a:t>
            </a:r>
            <a:r>
              <a:rPr lang="ko-KR" altLang="en-US" sz="1200"/>
              <a:t>이미지</a:t>
            </a:r>
            <a:r>
              <a:rPr lang="en-US" altLang="ko-KR" sz="1200"/>
              <a:t>, </a:t>
            </a:r>
            <a:r>
              <a:rPr lang="ko-KR" altLang="en-US" sz="1200"/>
              <a:t>표</a:t>
            </a:r>
            <a:r>
              <a:rPr lang="en-US" altLang="ko-KR" sz="1200"/>
              <a:t> </a:t>
            </a:r>
            <a:r>
              <a:rPr lang="ko-KR" altLang="en-US" sz="1200"/>
              <a:t>등의 구성 요소의 변화를 자동 감지하고 이전 버전과의 변경점을 표시하여 문서의 진척도 파악을 가능하게 한다</a:t>
            </a:r>
            <a:r>
              <a:rPr lang="en-US" altLang="ko-KR" sz="1200"/>
              <a:t>.</a:t>
            </a:r>
            <a:endParaRPr lang="en-US" altLang="ko-KR" sz="1200"/>
          </a:p>
        </p:txBody>
      </p:sp>
      <p:sp>
        <p:nvSpPr>
          <p:cNvPr id="12" name="TextBox 11"/>
          <p:cNvSpPr txBox="1"/>
          <p:nvPr/>
        </p:nvSpPr>
        <p:spPr>
          <a:xfrm>
            <a:off x="4071806" y="3183480"/>
            <a:ext cx="29915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버전 관리</a:t>
            </a:r>
            <a:endParaRPr lang="ko-KR" altLang="en-US" sz="1200" b="1"/>
          </a:p>
          <a:p>
            <a:pPr lvl="0">
              <a:defRPr/>
            </a:pPr>
            <a:r>
              <a:rPr lang="ko-KR" altLang="en-US" sz="1200"/>
              <a:t>이용자가 이전 버전과의 비교를 요구할 경우 마우스 선택을 통해 취소선</a:t>
            </a:r>
            <a:r>
              <a:rPr lang="en-US" altLang="ko-KR" sz="1200"/>
              <a:t>, </a:t>
            </a:r>
            <a:r>
              <a:rPr lang="ko-KR" altLang="en-US" sz="1200"/>
              <a:t>화살표</a:t>
            </a:r>
            <a:r>
              <a:rPr lang="en-US" altLang="ko-KR" sz="1200"/>
              <a:t>, </a:t>
            </a:r>
            <a:r>
              <a:rPr lang="ko-KR" altLang="en-US" sz="1200"/>
              <a:t>밑줄</a:t>
            </a:r>
            <a:r>
              <a:rPr lang="en-US" altLang="ko-KR" sz="1200"/>
              <a:t>, </a:t>
            </a:r>
            <a:r>
              <a:rPr lang="ko-KR" altLang="en-US" sz="1200"/>
              <a:t>색 등을 통해 삭제된 정보</a:t>
            </a:r>
            <a:r>
              <a:rPr lang="en-US" altLang="ko-KR" sz="1200"/>
              <a:t>, </a:t>
            </a:r>
            <a:r>
              <a:rPr lang="ko-KR" altLang="en-US" sz="1200"/>
              <a:t>이동된 정보</a:t>
            </a:r>
            <a:r>
              <a:rPr lang="en-US" altLang="ko-KR" sz="1200"/>
              <a:t>, </a:t>
            </a:r>
            <a:r>
              <a:rPr lang="ko-KR" altLang="en-US" sz="1200"/>
              <a:t>변경된 정보를 간편하게 표시한다</a:t>
            </a:r>
            <a:r>
              <a:rPr lang="en-US" altLang="ko-KR" sz="1200"/>
              <a:t>.</a:t>
            </a:r>
            <a:endParaRPr lang="en-US" altLang="ko-KR" sz="1200"/>
          </a:p>
        </p:txBody>
      </p:sp>
      <p:pic>
        <p:nvPicPr>
          <p:cNvPr id="1026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8484" y="4296487"/>
            <a:ext cx="512096" cy="453631"/>
          </a:xfrm>
          <a:prstGeom prst="rect">
            <a:avLst/>
          </a:prstGeom>
          <a:noFill/>
        </p:spPr>
      </p:pic>
      <p:pic>
        <p:nvPicPr>
          <p:cNvPr id="1028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flipV="1">
            <a:off x="1208918" y="4310015"/>
            <a:ext cx="426573" cy="426573"/>
          </a:xfrm>
          <a:prstGeom prst="rect">
            <a:avLst/>
          </a:prstGeom>
          <a:noFill/>
        </p:spPr>
      </p:pic>
      <p:sp>
        <p:nvSpPr>
          <p:cNvPr id="8" name="AutoShape 8" descr="테이블 무료 아이콘 - Icon-Icons.com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4" name="Picture 10" descr="Cells, column, data, row, spreadsheet, table icon - Download on Iconfinder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795259" y="4223537"/>
            <a:ext cx="599527" cy="599527"/>
          </a:xfrm>
          <a:prstGeom prst="rect">
            <a:avLst/>
          </a:prstGeom>
          <a:noFill/>
        </p:spPr>
      </p:pic>
      <p:pic>
        <p:nvPicPr>
          <p:cNvPr id="1036" name="Picture 12" descr="Graph graph growth growth graph line graph icon - Business App Enjoy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53660" y="4310015"/>
            <a:ext cx="446355" cy="446355"/>
          </a:xfrm>
          <a:prstGeom prst="rect">
            <a:avLst/>
          </a:prstGeom>
          <a:noFill/>
        </p:spPr>
      </p:pic>
      <p:pic>
        <p:nvPicPr>
          <p:cNvPr id="23" name="Picture 53" descr="그림2"/>
          <p:cNvPicPr>
            <a:picLocks noChangeAspect="1" noChangeArrowheads="1"/>
          </p:cNvPicPr>
          <p:nvPr/>
        </p:nvPicPr>
        <p:blipFill rotWithShape="1">
          <a:blip r:embed="rId6">
            <a:lum bright="36000" contrast="-48000"/>
          </a:blip>
          <a:srcRect/>
          <a:stretch>
            <a:fillRect/>
          </a:stretch>
        </p:blipFill>
        <p:spPr>
          <a:xfrm rot="5400000">
            <a:off x="1180637" y="3417645"/>
            <a:ext cx="1000904" cy="29625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모서리가 둥근 직사각형 9"/>
          <p:cNvSpPr/>
          <p:nvPr/>
        </p:nvSpPr>
        <p:spPr>
          <a:xfrm>
            <a:off x="908175" y="5430849"/>
            <a:ext cx="692902" cy="836763"/>
          </a:xfrm>
          <a:prstGeom prst="roundRect">
            <a:avLst>
              <a:gd name="adj" fmla="val 16667"/>
            </a:avLst>
          </a:prstGeom>
          <a:noFill/>
          <a:ln w="41275">
            <a:solidFill>
              <a:srgbClr val="005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004207" y="5603378"/>
            <a:ext cx="495356" cy="0"/>
          </a:xfrm>
          <a:prstGeom prst="line">
            <a:avLst/>
          </a:prstGeom>
          <a:ln w="412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4207" y="5732774"/>
            <a:ext cx="495356" cy="0"/>
          </a:xfrm>
          <a:prstGeom prst="line">
            <a:avLst/>
          </a:prstGeom>
          <a:ln w="412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4207" y="5853545"/>
            <a:ext cx="495356" cy="0"/>
          </a:xfrm>
          <a:prstGeom prst="line">
            <a:avLst/>
          </a:prstGeom>
          <a:ln w="412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26514" y="5982940"/>
            <a:ext cx="213286" cy="133709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1344386" y="5982940"/>
            <a:ext cx="155177" cy="0"/>
          </a:xfrm>
          <a:prstGeom prst="line">
            <a:avLst/>
          </a:prstGeom>
          <a:ln w="412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341609" y="6113773"/>
            <a:ext cx="155177" cy="0"/>
          </a:xfrm>
          <a:prstGeom prst="line">
            <a:avLst/>
          </a:prstGeom>
          <a:ln w="412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1903792" y="5426534"/>
            <a:ext cx="692902" cy="836763"/>
          </a:xfrm>
          <a:prstGeom prst="roundRect">
            <a:avLst>
              <a:gd name="adj" fmla="val 16667"/>
            </a:avLst>
          </a:prstGeom>
          <a:noFill/>
          <a:ln w="41275">
            <a:solidFill>
              <a:srgbClr val="005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1999824" y="5599063"/>
            <a:ext cx="495356" cy="0"/>
          </a:xfrm>
          <a:prstGeom prst="line">
            <a:avLst/>
          </a:prstGeom>
          <a:ln w="412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999824" y="5728459"/>
            <a:ext cx="495356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999824" y="6116649"/>
            <a:ext cx="495356" cy="0"/>
          </a:xfrm>
          <a:prstGeom prst="line">
            <a:avLst/>
          </a:prstGeom>
          <a:ln w="412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023455" y="5844913"/>
            <a:ext cx="213286" cy="13370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2324564" y="5844915"/>
            <a:ext cx="155177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324565" y="5978622"/>
            <a:ext cx="155177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343197" y="2482166"/>
            <a:ext cx="2822841" cy="3979019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00547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" name="타원 5"/>
          <p:cNvSpPr/>
          <p:nvPr/>
        </p:nvSpPr>
        <p:spPr>
          <a:xfrm>
            <a:off x="1258667" y="1994379"/>
            <a:ext cx="991900" cy="975574"/>
          </a:xfrm>
          <a:prstGeom prst="ellipse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기능</a:t>
            </a:r>
            <a:endParaRPr lang="ko-KR" altLang="en-US" b="1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3752491" y="2462511"/>
            <a:ext cx="8151961" cy="3979019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00547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1" name="타원 50"/>
          <p:cNvSpPr/>
          <p:nvPr/>
        </p:nvSpPr>
        <p:spPr>
          <a:xfrm>
            <a:off x="7159164" y="1974724"/>
            <a:ext cx="991900" cy="975574"/>
          </a:xfrm>
          <a:prstGeom prst="ellipse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 b="1"/>
          </a:p>
        </p:txBody>
      </p:sp>
      <p:sp>
        <p:nvSpPr>
          <p:cNvPr id="52" name="TextBox 51"/>
          <p:cNvSpPr txBox="1"/>
          <p:nvPr/>
        </p:nvSpPr>
        <p:spPr>
          <a:xfrm>
            <a:off x="7159164" y="2293234"/>
            <a:ext cx="991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+mn-ea"/>
              </a:rPr>
              <a:t>사용처</a:t>
            </a:r>
            <a:endParaRPr lang="ko-KR" altLang="en-US" sz="1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62978" y="3275813"/>
            <a:ext cx="2268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기여도 관리</a:t>
            </a:r>
            <a:endParaRPr lang="ko-KR" altLang="en-US" sz="1200" b="1"/>
          </a:p>
          <a:p>
            <a:pPr lvl="0">
              <a:defRPr/>
            </a:pPr>
            <a:r>
              <a:rPr lang="ko-KR" altLang="en-US" sz="1200"/>
              <a:t>협업자 중 누가 변경하였나를 추적하여 전체적인 프로젝트의 기여도를 계산하는데 사용된다</a:t>
            </a:r>
            <a:r>
              <a:rPr lang="en-US" altLang="ko-KR" sz="1200"/>
              <a:t>.</a:t>
            </a:r>
            <a:endParaRPr lang="en-US" altLang="ko-KR" sz="12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62004" y="4523300"/>
            <a:ext cx="1364012" cy="1459640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164343" y="4733404"/>
            <a:ext cx="1261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HYmjrE"/>
                <a:ea typeface="HYmjrE"/>
              </a:rPr>
              <a:t>문깃은 멋진 </a:t>
            </a:r>
            <a:endParaRPr lang="ko-KR" altLang="en-US" sz="1200">
              <a:latin typeface="HYmjrE"/>
              <a:ea typeface="HYmjrE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HYmjrE"/>
                <a:ea typeface="HYmjrE"/>
              </a:rPr>
              <a:t>문서 버전 관리 </a:t>
            </a:r>
            <a:endParaRPr lang="ko-KR" altLang="en-US" sz="1200">
              <a:latin typeface="HYmjrE"/>
              <a:ea typeface="HYmjrE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HYmjrE"/>
                <a:ea typeface="HYmjrE"/>
              </a:rPr>
              <a:t>서비스이다</a:t>
            </a:r>
            <a:r>
              <a:rPr lang="en-US" altLang="ko-KR" sz="1200">
                <a:latin typeface="HYmjrE"/>
                <a:ea typeface="HYmjrE"/>
              </a:rPr>
              <a:t>.</a:t>
            </a:r>
            <a:endParaRPr lang="en-US" altLang="ko-KR" sz="1200">
              <a:latin typeface="HYmjrE"/>
              <a:ea typeface="HYmjrE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62978" y="4607566"/>
            <a:ext cx="22687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데이터 저장</a:t>
            </a:r>
            <a:endParaRPr lang="ko-KR" altLang="en-US" sz="1200" b="1"/>
          </a:p>
          <a:p>
            <a:pPr lvl="0">
              <a:defRPr/>
            </a:pPr>
            <a:r>
              <a:rPr lang="ko-KR" altLang="en-US" sz="1200"/>
              <a:t>특정 버전을 </a:t>
            </a:r>
            <a:r>
              <a:rPr lang="en-US" altLang="ko-KR" sz="1200"/>
              <a:t>push</a:t>
            </a:r>
            <a:r>
              <a:rPr lang="ko-KR" altLang="en-US" sz="1200"/>
              <a:t>할 경우</a:t>
            </a:r>
            <a:r>
              <a:rPr lang="en-US" altLang="ko-KR" sz="1200"/>
              <a:t>, </a:t>
            </a:r>
            <a:br>
              <a:rPr lang="en-US" altLang="ko-KR" sz="1200"/>
            </a:br>
            <a:r>
              <a:rPr lang="ko-KR" altLang="en-US" sz="1200"/>
              <a:t>새로운 버전 자체가 아닌</a:t>
            </a:r>
            <a:r>
              <a:rPr lang="en-US" altLang="ko-KR" sz="1200"/>
              <a:t>, </a:t>
            </a:r>
            <a:r>
              <a:rPr lang="ko-KR" altLang="en-US" sz="1200"/>
              <a:t>이전 버전과의 변경점만을 저장하여 데이터를 절약할 수 있다</a:t>
            </a:r>
            <a:r>
              <a:rPr lang="en-US" altLang="ko-KR" sz="1200"/>
              <a:t>.</a:t>
            </a:r>
            <a:endParaRPr lang="en-US" altLang="ko-KR" sz="12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5578415" y="4518982"/>
            <a:ext cx="1364012" cy="1459640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5680754" y="4729086"/>
            <a:ext cx="1261672" cy="81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u="sng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  <a:latin typeface="HYGungSo-Bold"/>
                <a:ea typeface="HYGungSo-Bold"/>
              </a:rPr>
              <a:t>문깃은 멋진 </a:t>
            </a:r>
            <a:endParaRPr lang="ko-KR" altLang="en-US" sz="1100" u="sng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  <a:latin typeface="HYGungSo-Bold"/>
              <a:ea typeface="HYGungSo-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u="sng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  <a:latin typeface="HYGungSo-Bold"/>
                <a:ea typeface="HYGungSo-Bold"/>
              </a:rPr>
              <a:t>문서 버전 관리 </a:t>
            </a:r>
            <a:endParaRPr lang="ko-KR" altLang="en-US" sz="1100" u="sng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  <a:latin typeface="HYGungSo-Bold"/>
              <a:ea typeface="HYGungSo-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u="sng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  <a:latin typeface="HYGungSo-Bold"/>
                <a:ea typeface="HYGungSo-Bold"/>
              </a:rPr>
              <a:t>서비스이다</a:t>
            </a:r>
            <a:r>
              <a:rPr lang="en-US" altLang="ko-KR" sz="1100" u="sng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  <a:latin typeface="HYGungSo-Bold"/>
                <a:ea typeface="HYGungSo-Bold"/>
              </a:rPr>
              <a:t>.</a:t>
            </a:r>
            <a:endParaRPr lang="en-US" altLang="ko-KR" sz="1100" u="sng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  <a:latin typeface="HYGungSo-Bold"/>
              <a:ea typeface="HYGungSo-Bold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260421" y="4923933"/>
            <a:ext cx="243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33294" y="5441015"/>
            <a:ext cx="1687403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크기</a:t>
            </a:r>
            <a:r>
              <a:rPr lang="en-US" altLang="ko-KR" sz="900"/>
              <a:t>: 12 -&gt; 11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글씨체</a:t>
            </a:r>
            <a:r>
              <a:rPr lang="en-US" altLang="ko-KR" sz="900"/>
              <a:t>: HY</a:t>
            </a:r>
            <a:r>
              <a:rPr lang="ko-KR" altLang="en-US" sz="900"/>
              <a:t>견명조 </a:t>
            </a:r>
            <a:endParaRPr lang="ko-KR" altLang="en-US" sz="900"/>
          </a:p>
          <a:p>
            <a:pPr lvl="0">
              <a:defRPr/>
            </a:pPr>
            <a:r>
              <a:rPr lang="en-US" altLang="ko-KR" sz="900"/>
              <a:t>           -&gt; HY</a:t>
            </a:r>
            <a:r>
              <a:rPr lang="ko-KR" altLang="en-US" sz="900"/>
              <a:t>궁서</a:t>
            </a:r>
            <a:r>
              <a:rPr lang="en-US" altLang="ko-KR" sz="900"/>
              <a:t>B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변경자</a:t>
            </a:r>
            <a:r>
              <a:rPr lang="en-US" altLang="ko-KR" sz="900"/>
              <a:t>: </a:t>
            </a:r>
            <a:r>
              <a:rPr lang="ko-KR" altLang="en-US" sz="900">
                <a:solidFill>
                  <a:schemeClr val="accent1">
                    <a:lumMod val="60000"/>
                    <a:lumOff val="40000"/>
                  </a:schemeClr>
                </a:solidFill>
              </a:rPr>
              <a:t>홍길동</a:t>
            </a:r>
            <a:endParaRPr lang="en-US" altLang="ko-KR" sz="9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43" name="Picture 19" descr="C:\Users\jimin\Downloads\cursor-removebg-preview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409809" y="5413517"/>
            <a:ext cx="215870" cy="212866"/>
          </a:xfrm>
          <a:prstGeom prst="rect">
            <a:avLst/>
          </a:prstGeom>
          <a:noFill/>
        </p:spPr>
      </p:pic>
      <p:pic>
        <p:nvPicPr>
          <p:cNvPr id="1046" name="Picture 22" descr="C:\Users\jimin\Downloads\data-removebg-preview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0468857" y="4898929"/>
            <a:ext cx="678581" cy="678581"/>
          </a:xfrm>
          <a:prstGeom prst="rect">
            <a:avLst/>
          </a:prstGeom>
          <a:noFill/>
        </p:spPr>
      </p:pic>
      <p:graphicFrame>
        <p:nvGraphicFramePr>
          <p:cNvPr id="35" name="차트 34"/>
          <p:cNvGraphicFramePr/>
          <p:nvPr/>
        </p:nvGraphicFramePr>
        <p:xfrm>
          <a:off x="10131725" y="2912909"/>
          <a:ext cx="1733668" cy="1837209"/>
        </p:xfrm>
        <a:graphic>
          <a:graphicData uri="http://schemas.openxmlformats.org/drawingml/2006/chart">
            <c:chart r:id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6077067" y="2323124"/>
            <a:ext cx="5296619" cy="4092033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50706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–</a:t>
            </a:r>
            <a:r>
              <a:rPr lang="ko-KR" altLang="en-US" sz="3600" spc="-300">
                <a:solidFill>
                  <a:schemeClr val="bg1"/>
                </a:solidFill>
              </a:rPr>
              <a:t> 유사도 검사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3-5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19029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원활한 버전 관리 및 변경점 확인을 위한 서비스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2418908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유사도 검사 </a:t>
            </a: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- </a:t>
            </a: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이미지</a:t>
            </a:r>
            <a:endParaRPr lang="en-US" altLang="ko-KR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1" name="모서리가 둥근 직사각형 180"/>
          <p:cNvSpPr/>
          <p:nvPr/>
        </p:nvSpPr>
        <p:spPr>
          <a:xfrm>
            <a:off x="339532" y="2181224"/>
            <a:ext cx="5575131" cy="4375834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005289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937812" y="2181224"/>
            <a:ext cx="5575131" cy="4375834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005289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8786" y="2323124"/>
            <a:ext cx="5296619" cy="4092033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812598" y="2430242"/>
            <a:ext cx="26289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/>
              <a:t>이미지 자체 정보</a:t>
            </a:r>
            <a:endParaRPr lang="ko-KR" altLang="en-US" sz="1200" b="1"/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ko-KR" altLang="en-US" sz="1200"/>
              <a:t>문서 자체의 모든 이미지를 </a:t>
            </a:r>
            <a:r>
              <a:rPr lang="en-US" altLang="ko-KR" sz="1200"/>
              <a:t>Python </a:t>
            </a:r>
            <a:r>
              <a:rPr lang="ko-KR" altLang="en-US" sz="1200"/>
              <a:t>코드를 통해 가져올 수 있으며</a:t>
            </a:r>
            <a:r>
              <a:rPr lang="en-US" altLang="ko-KR" sz="1200"/>
              <a:t>, </a:t>
            </a:r>
            <a:r>
              <a:rPr lang="ko-KR" altLang="en-US" sz="1200"/>
              <a:t>각 이미지들의 크기를 비교하여 이미지 크기 변화를 감지할 수 있다</a:t>
            </a:r>
            <a:r>
              <a:rPr lang="en-US" altLang="ko-KR" sz="1200"/>
              <a:t>.</a:t>
            </a:r>
            <a:endParaRPr lang="en-US" altLang="ko-KR" sz="1200"/>
          </a:p>
        </p:txBody>
      </p:sp>
      <p:sp>
        <p:nvSpPr>
          <p:cNvPr id="61" name="TextBox 60"/>
          <p:cNvSpPr txBox="1"/>
          <p:nvPr/>
        </p:nvSpPr>
        <p:spPr>
          <a:xfrm>
            <a:off x="7486933" y="2504315"/>
            <a:ext cx="2476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/>
              <a:t>이미지 위치 정보</a:t>
            </a:r>
            <a:endParaRPr lang="ko-KR" altLang="en-US" sz="1200" b="1"/>
          </a:p>
          <a:p>
            <a:pPr algn="ctr">
              <a:defRPr/>
            </a:pPr>
            <a:endParaRPr lang="en-US" altLang="ko-KR" sz="1200" b="1"/>
          </a:p>
          <a:p>
            <a:pPr lvl="0">
              <a:defRPr/>
            </a:pPr>
            <a:r>
              <a:rPr lang="ko-KR" altLang="en-US" sz="1200"/>
              <a:t>처음 문서를 읽어오며 글</a:t>
            </a:r>
            <a:r>
              <a:rPr lang="en-US" altLang="ko-KR" sz="1200"/>
              <a:t>, </a:t>
            </a:r>
            <a:r>
              <a:rPr lang="ko-KR" altLang="en-US" sz="1200"/>
              <a:t>이미지</a:t>
            </a:r>
            <a:r>
              <a:rPr lang="en-US" altLang="ko-KR" sz="1200"/>
              <a:t>, </a:t>
            </a:r>
            <a:r>
              <a:rPr lang="ko-KR" altLang="en-US" sz="1200"/>
              <a:t>표 등을 구분할 때 해당 이미지의 위치 정보를 저장하여 각 이미지들의 </a:t>
            </a:r>
            <a:r>
              <a:rPr lang="en-US" altLang="ko-KR" sz="1200"/>
              <a:t>ID</a:t>
            </a:r>
            <a:r>
              <a:rPr lang="ko-KR" altLang="en-US" sz="1200"/>
              <a:t>에 위치 정보를 할당한다</a:t>
            </a:r>
            <a:r>
              <a:rPr lang="en-US" altLang="ko-KR" sz="1200"/>
              <a:t>.</a:t>
            </a:r>
            <a:endParaRPr lang="en-US" altLang="ko-KR" sz="1200"/>
          </a:p>
        </p:txBody>
      </p:sp>
      <p:pic>
        <p:nvPicPr>
          <p:cNvPr id="18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97187" y="4369141"/>
            <a:ext cx="378861" cy="335607"/>
          </a:xfrm>
          <a:prstGeom prst="rect">
            <a:avLst/>
          </a:prstGeom>
          <a:noFill/>
        </p:spPr>
      </p:pic>
      <p:pic>
        <p:nvPicPr>
          <p:cNvPr id="19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flipV="1">
            <a:off x="2725791" y="3700195"/>
            <a:ext cx="409616" cy="409616"/>
          </a:xfrm>
          <a:prstGeom prst="rect">
            <a:avLst/>
          </a:prstGeom>
          <a:noFill/>
        </p:spPr>
      </p:pic>
      <p:pic>
        <p:nvPicPr>
          <p:cNvPr id="20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01268" y="4369141"/>
            <a:ext cx="378861" cy="335607"/>
          </a:xfrm>
          <a:prstGeom prst="rect">
            <a:avLst/>
          </a:prstGeom>
          <a:noFill/>
        </p:spPr>
      </p:pic>
      <p:pic>
        <p:nvPicPr>
          <p:cNvPr id="21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239858" y="4369141"/>
            <a:ext cx="378861" cy="335607"/>
          </a:xfrm>
          <a:prstGeom prst="rect">
            <a:avLst/>
          </a:prstGeom>
          <a:noFill/>
        </p:spPr>
      </p:pic>
      <p:pic>
        <p:nvPicPr>
          <p:cNvPr id="22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155327" y="4369141"/>
            <a:ext cx="378861" cy="335607"/>
          </a:xfrm>
          <a:prstGeom prst="rect">
            <a:avLst/>
          </a:prstGeom>
          <a:noFill/>
        </p:spPr>
      </p:pic>
      <p:cxnSp>
        <p:nvCxnSpPr>
          <p:cNvPr id="8" name="직선 화살표 연결선 7"/>
          <p:cNvCxnSpPr/>
          <p:nvPr/>
        </p:nvCxnSpPr>
        <p:spPr>
          <a:xfrm flipH="1">
            <a:off x="1380129" y="3950363"/>
            <a:ext cx="1258464" cy="37956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2309233" y="4102763"/>
            <a:ext cx="329360" cy="22716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3191625" y="3933646"/>
            <a:ext cx="963702" cy="39627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074242" y="4102763"/>
            <a:ext cx="288430" cy="22716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086555" y="4990242"/>
            <a:ext cx="378861" cy="335607"/>
          </a:xfrm>
          <a:prstGeom prst="rect">
            <a:avLst/>
          </a:prstGeom>
          <a:noFill/>
        </p:spPr>
      </p:pic>
      <p:pic>
        <p:nvPicPr>
          <p:cNvPr id="35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90636" y="4990242"/>
            <a:ext cx="378861" cy="335607"/>
          </a:xfrm>
          <a:prstGeom prst="rect">
            <a:avLst/>
          </a:prstGeom>
          <a:noFill/>
        </p:spPr>
      </p:pic>
      <p:pic>
        <p:nvPicPr>
          <p:cNvPr id="36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3229226" y="4990242"/>
            <a:ext cx="378861" cy="335607"/>
          </a:xfrm>
          <a:prstGeom prst="rect">
            <a:avLst/>
          </a:prstGeom>
          <a:noFill/>
        </p:spPr>
      </p:pic>
      <p:pic>
        <p:nvPicPr>
          <p:cNvPr id="37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144695" y="4990242"/>
            <a:ext cx="378861" cy="335607"/>
          </a:xfrm>
          <a:prstGeom prst="rect">
            <a:avLst/>
          </a:prstGeom>
          <a:noFill/>
        </p:spPr>
      </p:pic>
      <p:pic>
        <p:nvPicPr>
          <p:cNvPr id="38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flipV="1">
            <a:off x="2687969" y="5770535"/>
            <a:ext cx="409616" cy="409616"/>
          </a:xfrm>
          <a:prstGeom prst="rect">
            <a:avLst/>
          </a:prstGeom>
          <a:noFill/>
        </p:spPr>
      </p:pic>
      <p:cxnSp>
        <p:nvCxnSpPr>
          <p:cNvPr id="39" name="직선 화살표 연결선 38"/>
          <p:cNvCxnSpPr/>
          <p:nvPr/>
        </p:nvCxnSpPr>
        <p:spPr>
          <a:xfrm flipH="1" flipV="1">
            <a:off x="1209765" y="5369805"/>
            <a:ext cx="1428828" cy="504784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2284199" y="5325850"/>
            <a:ext cx="403770" cy="44468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3074093" y="5347827"/>
            <a:ext cx="386559" cy="40073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3097585" y="5369805"/>
            <a:ext cx="1081234" cy="504784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1180066" y="4704748"/>
            <a:ext cx="0" cy="285494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2275985" y="4704748"/>
            <a:ext cx="0" cy="285494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3418656" y="4704748"/>
            <a:ext cx="0" cy="285494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4334125" y="4704748"/>
            <a:ext cx="0" cy="285494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24889" y="5770535"/>
            <a:ext cx="834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3">
                    <a:lumMod val="75000"/>
                  </a:schemeClr>
                </a:solidFill>
              </a:rPr>
              <a:t>Ver.2</a:t>
            </a:r>
            <a:endParaRPr lang="ko-KR" altLang="en-US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77647" y="4978495"/>
            <a:ext cx="712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  <a:latin typeface="HYGungSo-Bold"/>
                <a:ea typeface="HYGungSo-Bold"/>
              </a:rPr>
              <a:t>삭제</a:t>
            </a:r>
            <a:endParaRPr lang="ko-KR" altLang="en-US" b="1">
              <a:solidFill>
                <a:srgbClr val="ff0000"/>
              </a:solidFill>
              <a:latin typeface="HYGungSo-Bold"/>
              <a:ea typeface="HYGungSo-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52142" y="3630571"/>
            <a:ext cx="834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3">
                    <a:lumMod val="75000"/>
                  </a:schemeClr>
                </a:solidFill>
              </a:rPr>
              <a:t>Ver.1</a:t>
            </a:r>
            <a:endParaRPr lang="ko-KR" altLang="en-US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21592" y="4616662"/>
            <a:ext cx="1084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buFont typeface="Arial"/>
              <a:buChar char="•"/>
              <a:defRPr/>
            </a:pPr>
            <a:r>
              <a:rPr lang="ko-KR" altLang="en-US" sz="1200" b="1">
                <a:latin typeface="NanumGothic"/>
                <a:ea typeface="NanumGothic"/>
              </a:rPr>
              <a:t>삭제 유무</a:t>
            </a:r>
            <a:endParaRPr lang="ko-KR" altLang="en-US" sz="1200" b="1">
              <a:latin typeface="NanumGothic"/>
              <a:ea typeface="NanumGothic"/>
            </a:endParaRPr>
          </a:p>
          <a:p>
            <a:pPr marL="171450" indent="-171450" algn="ctr">
              <a:buFont typeface="Arial"/>
              <a:buChar char="•"/>
              <a:defRPr/>
            </a:pPr>
            <a:r>
              <a:rPr lang="ko-KR" altLang="en-US" sz="1200" b="1">
                <a:latin typeface="NanumGothic"/>
                <a:ea typeface="NanumGothic"/>
              </a:rPr>
              <a:t>크기 변화</a:t>
            </a:r>
            <a:endParaRPr lang="en-US" altLang="ko-KR" sz="1200">
              <a:latin typeface="NanumGothic"/>
              <a:ea typeface="NanumGothic"/>
            </a:endParaRPr>
          </a:p>
        </p:txBody>
      </p:sp>
      <p:pic>
        <p:nvPicPr>
          <p:cNvPr id="60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 flipV="1">
            <a:off x="6277994" y="4329925"/>
            <a:ext cx="409616" cy="409616"/>
          </a:xfrm>
          <a:prstGeom prst="rect">
            <a:avLst/>
          </a:prstGeom>
          <a:noFill/>
        </p:spPr>
      </p:pic>
      <p:pic>
        <p:nvPicPr>
          <p:cNvPr id="73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7053716" y="4162121"/>
            <a:ext cx="378861" cy="335607"/>
          </a:xfrm>
          <a:prstGeom prst="rect">
            <a:avLst/>
          </a:prstGeom>
          <a:noFill/>
        </p:spPr>
      </p:pic>
      <p:pic>
        <p:nvPicPr>
          <p:cNvPr id="80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061955" y="4625459"/>
            <a:ext cx="378861" cy="335607"/>
          </a:xfrm>
          <a:prstGeom prst="rect">
            <a:avLst/>
          </a:prstGeom>
          <a:noFill/>
        </p:spPr>
      </p:pic>
      <p:cxnSp>
        <p:nvCxnSpPr>
          <p:cNvPr id="82" name="직선 화살표 연결선 81"/>
          <p:cNvCxnSpPr/>
          <p:nvPr/>
        </p:nvCxnSpPr>
        <p:spPr>
          <a:xfrm flipV="1">
            <a:off x="6693775" y="4329925"/>
            <a:ext cx="291911" cy="14030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6687610" y="4615996"/>
            <a:ext cx="298076" cy="15845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570387" y="4175754"/>
            <a:ext cx="709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latin typeface="NanumGothic"/>
                <a:ea typeface="NanumGothic"/>
              </a:rPr>
              <a:t>Image1</a:t>
            </a:r>
            <a:endParaRPr lang="en-US" altLang="ko-KR" sz="1200" b="1">
              <a:latin typeface="NanumGothic"/>
              <a:ea typeface="NanumGothic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570387" y="4649891"/>
            <a:ext cx="751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latin typeface="NanumGothic"/>
                <a:ea typeface="NanumGothic"/>
              </a:rPr>
              <a:t>Image2</a:t>
            </a:r>
            <a:endParaRPr lang="en-US" altLang="ko-KR" sz="1200" b="1">
              <a:latin typeface="NanumGothic"/>
              <a:ea typeface="NanumGothic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8323043" y="4327782"/>
            <a:ext cx="558667" cy="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8321537" y="4793925"/>
            <a:ext cx="558667" cy="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995719" y="4082771"/>
            <a:ext cx="1219200" cy="369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NanumGothic"/>
                <a:ea typeface="NanumGothic"/>
              </a:rPr>
              <a:t>Location1</a:t>
            </a:r>
            <a:endParaRPr lang="ko-KR" altLang="en-US" sz="1400" b="1">
              <a:solidFill>
                <a:schemeClr val="tx1"/>
              </a:solidFill>
              <a:latin typeface="NanumGothic"/>
              <a:ea typeface="NanumGothic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995719" y="4652097"/>
            <a:ext cx="1219200" cy="369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NanumGothic"/>
                <a:ea typeface="NanumGothic"/>
              </a:rPr>
              <a:t>Location2</a:t>
            </a:r>
            <a:endParaRPr lang="ko-KR" altLang="en-US" sz="1400" b="1">
              <a:solidFill>
                <a:schemeClr val="tx1"/>
              </a:solidFill>
              <a:latin typeface="NanumGothic"/>
              <a:ea typeface="NanumGothic"/>
            </a:endParaRPr>
          </a:p>
        </p:txBody>
      </p:sp>
      <p:pic>
        <p:nvPicPr>
          <p:cNvPr id="94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 flipV="1">
            <a:off x="6284159" y="5338342"/>
            <a:ext cx="409616" cy="409616"/>
          </a:xfrm>
          <a:prstGeom prst="rect">
            <a:avLst/>
          </a:prstGeom>
          <a:noFill/>
        </p:spPr>
      </p:pic>
      <p:pic>
        <p:nvPicPr>
          <p:cNvPr id="95" name="Picture 2" descr="File:Picture icon BLACK.svg - Wikimedia Commons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7065848" y="5380388"/>
            <a:ext cx="378861" cy="335607"/>
          </a:xfrm>
          <a:prstGeom prst="rect">
            <a:avLst/>
          </a:prstGeom>
          <a:noFill/>
        </p:spPr>
      </p:pic>
      <p:cxnSp>
        <p:nvCxnSpPr>
          <p:cNvPr id="96" name="직선 화살표 연결선 95"/>
          <p:cNvCxnSpPr/>
          <p:nvPr/>
        </p:nvCxnSpPr>
        <p:spPr>
          <a:xfrm>
            <a:off x="6693775" y="5528027"/>
            <a:ext cx="291911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70387" y="5402575"/>
            <a:ext cx="709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latin typeface="NanumGothic"/>
                <a:ea typeface="NanumGothic"/>
              </a:rPr>
              <a:t>Image1</a:t>
            </a:r>
            <a:endParaRPr lang="en-US" altLang="ko-KR" sz="1200" b="1">
              <a:latin typeface="NanumGothic"/>
              <a:ea typeface="NanumGothic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212033" y="3829499"/>
            <a:ext cx="834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3">
                    <a:lumMod val="75000"/>
                  </a:schemeClr>
                </a:solidFill>
              </a:rPr>
              <a:t>Ver.1</a:t>
            </a:r>
            <a:endParaRPr lang="ko-KR" altLang="en-US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231139" y="5811830"/>
            <a:ext cx="834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3">
                    <a:lumMod val="75000"/>
                  </a:schemeClr>
                </a:solidFill>
              </a:rPr>
              <a:t>Ver.2</a:t>
            </a:r>
            <a:endParaRPr lang="ko-KR" altLang="en-US" b="1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 flipV="1">
            <a:off x="8321537" y="5548192"/>
            <a:ext cx="558667" cy="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8995719" y="5356083"/>
            <a:ext cx="1219200" cy="369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NanumGothic"/>
                <a:ea typeface="NanumGothic"/>
              </a:rPr>
              <a:t>Location1</a:t>
            </a:r>
            <a:endParaRPr lang="ko-KR" altLang="en-US" sz="1400" b="1">
              <a:solidFill>
                <a:schemeClr val="tx1"/>
              </a:solidFill>
              <a:latin typeface="NanumGothic"/>
              <a:ea typeface="NanumGothic"/>
            </a:endParaRPr>
          </a:p>
        </p:txBody>
      </p:sp>
      <p:sp>
        <p:nvSpPr>
          <p:cNvPr id="30" name="원호 29"/>
          <p:cNvSpPr/>
          <p:nvPr/>
        </p:nvSpPr>
        <p:spPr>
          <a:xfrm>
            <a:off x="10000579" y="4223980"/>
            <a:ext cx="428679" cy="1405819"/>
          </a:xfrm>
          <a:prstGeom prst="arc">
            <a:avLst>
              <a:gd name="adj1" fmla="val 16200000"/>
              <a:gd name="adj2" fmla="val 70877"/>
            </a:avLst>
          </a:prstGeom>
          <a:ln w="2222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" name="원호 108"/>
          <p:cNvSpPr/>
          <p:nvPr/>
        </p:nvSpPr>
        <p:spPr>
          <a:xfrm flipV="1">
            <a:off x="10000579" y="4223979"/>
            <a:ext cx="428679" cy="1423329"/>
          </a:xfrm>
          <a:prstGeom prst="arc">
            <a:avLst>
              <a:gd name="adj1" fmla="val 16200000"/>
              <a:gd name="adj2" fmla="val 70877"/>
            </a:avLst>
          </a:prstGeom>
          <a:ln w="2222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10429258" y="4759409"/>
            <a:ext cx="1084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200" b="1">
                <a:latin typeface="NanumGothic"/>
                <a:ea typeface="NanumGothic"/>
              </a:rPr>
              <a:t>ID </a:t>
            </a:r>
            <a:r>
              <a:rPr lang="ko-KR" altLang="en-US" sz="1200" b="1">
                <a:latin typeface="NanumGothic"/>
                <a:ea typeface="NanumGothic"/>
              </a:rPr>
              <a:t>확인</a:t>
            </a:r>
            <a:endParaRPr lang="ko-KR" altLang="en-US" sz="1200" b="1">
              <a:latin typeface="NanumGothic"/>
              <a:ea typeface="NanumGothic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b="1">
                <a:latin typeface="NanumGothic"/>
                <a:ea typeface="NanumGothic"/>
              </a:rPr>
              <a:t>위치 정보</a:t>
            </a:r>
            <a:endParaRPr lang="en-US" altLang="ko-KR" sz="1200">
              <a:latin typeface="NanumGothic"/>
              <a:ea typeface="NanumGothic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255052" y="3921832"/>
            <a:ext cx="6669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>
                <a:latin typeface="NanumGothic"/>
                <a:ea typeface="NanumGothic"/>
              </a:rPr>
              <a:t>할당</a:t>
            </a:r>
            <a:endParaRPr lang="en-US" altLang="ko-KR" sz="1200" b="1">
              <a:latin typeface="NanumGothic"/>
              <a:ea typeface="NanumGothic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896442" y="4267762"/>
            <a:ext cx="6669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>
                <a:latin typeface="NanumGothic"/>
                <a:ea typeface="NanumGothic"/>
              </a:rPr>
              <a:t>비교</a:t>
            </a:r>
            <a:endParaRPr lang="en-US" altLang="ko-KR" sz="1200" b="1">
              <a:latin typeface="NanumGothic"/>
              <a:ea typeface="NanumGothic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550103" y="4485662"/>
            <a:ext cx="6669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>
                <a:latin typeface="NanumGothic"/>
                <a:ea typeface="NanumGothic"/>
              </a:rPr>
              <a:t>비교</a:t>
            </a:r>
            <a:endParaRPr lang="en-US" altLang="ko-KR" sz="1200" b="1">
              <a:latin typeface="NanumGothic"/>
              <a:ea typeface="Nanum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1" y="101916"/>
            <a:ext cx="483608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–</a:t>
            </a:r>
            <a:r>
              <a:rPr lang="ko-KR" altLang="en-US" sz="3600" spc="-300">
                <a:solidFill>
                  <a:schemeClr val="bg1"/>
                </a:solidFill>
              </a:rPr>
              <a:t> 유사도 검사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3-5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6" y="676096"/>
            <a:ext cx="44741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수정 부분을 정확히 체크하고 유저의 기여도를 측정 가능한 시스템 설계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0" y="1264666"/>
            <a:ext cx="2418909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유사도 검사 </a:t>
            </a:r>
            <a:r>
              <a:rPr lang="en-US" altLang="ko-KR" sz="2400" b="1" spc="-300">
                <a:solidFill>
                  <a:srgbClr val="393939"/>
                </a:solidFill>
                <a:latin typeface="NanumGothic"/>
                <a:ea typeface="NanumGothic"/>
              </a:rPr>
              <a:t>-</a:t>
            </a: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 텍스트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2" name=""/>
          <p:cNvCxnSpPr/>
          <p:nvPr/>
        </p:nvCxnSpPr>
        <p:spPr>
          <a:xfrm rot="16200000" flipH="1">
            <a:off x="2677699" y="4275385"/>
            <a:ext cx="4952192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4"/>
          <p:cNvSpPr/>
          <p:nvPr/>
        </p:nvSpPr>
        <p:spPr>
          <a:xfrm>
            <a:off x="768159" y="1872964"/>
            <a:ext cx="4041398" cy="2186199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7" name=""/>
          <p:cNvSpPr txBox="1"/>
          <p:nvPr/>
        </p:nvSpPr>
        <p:spPr>
          <a:xfrm>
            <a:off x="783050" y="1886860"/>
            <a:ext cx="4031818" cy="21723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/>
              <a:t>텍스트 유사도 판별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endParaRPr lang="ko-KR" altLang="en-US" sz="1100" b="0"/>
          </a:p>
          <a:p>
            <a:pPr>
              <a:defRPr/>
            </a:pPr>
            <a:r>
              <a:rPr lang="ko-KR" altLang="en-US" sz="1100" b="0"/>
              <a:t>  팀원과 프로젝트를 진행할 때</a:t>
            </a:r>
            <a:r>
              <a:rPr lang="en-US" altLang="ko-KR" sz="1100" b="0"/>
              <a:t>,</a:t>
            </a:r>
            <a:r>
              <a:rPr lang="ko-KR" altLang="en-US" sz="1100" b="0"/>
              <a:t> 일부분이 수정될 수 있고 일부 문단이 병합되거나 제거될 가능성이 있다</a:t>
            </a:r>
            <a:r>
              <a:rPr lang="en-US" altLang="ko-KR" sz="1100" b="0"/>
              <a:t>.</a:t>
            </a:r>
            <a:r>
              <a:rPr lang="ko-KR" altLang="en-US" sz="1100" b="0"/>
              <a:t> 대부분 문서에서는 과거 에 어떤 부분이 수정됐는지 확인하기 어렵다</a:t>
            </a:r>
            <a:r>
              <a:rPr lang="en-US" altLang="ko-KR" sz="1100" b="0"/>
              <a:t>.</a:t>
            </a:r>
            <a:r>
              <a:rPr lang="ko-KR" altLang="en-US" sz="1100" b="0"/>
              <a:t> 이로 인해 여러 차례 번거롭게 각기 다른 버전의 파일을 확인해봐야하는 불편함이 존재한다</a:t>
            </a:r>
            <a:r>
              <a:rPr lang="en-US" altLang="ko-KR" sz="1100" b="0"/>
              <a:t>.</a:t>
            </a:r>
            <a:r>
              <a:rPr lang="ko-KR" altLang="en-US" sz="1100" b="0"/>
              <a:t> 문서의 구성요소는 여러가지 존재하지만</a:t>
            </a:r>
            <a:r>
              <a:rPr lang="en-US" altLang="ko-KR" sz="1100" b="0"/>
              <a:t>,</a:t>
            </a:r>
            <a:r>
              <a:rPr lang="ko-KR" altLang="en-US" sz="1100" b="0"/>
              <a:t> 이 챕터에서는 텍스트를 핵심으로 다룰 예정이다</a:t>
            </a:r>
            <a:r>
              <a:rPr lang="en-US" altLang="ko-KR" sz="1100" b="0"/>
              <a:t>.</a:t>
            </a:r>
            <a:endParaRPr lang="en-US" altLang="ko-KR" sz="1100" b="0"/>
          </a:p>
          <a:p>
            <a:pPr>
              <a:defRPr/>
            </a:pPr>
            <a:r>
              <a:rPr lang="ko-KR" altLang="en-US" sz="1100" b="0"/>
              <a:t>  변동사항을 캐치하는 방안은 여러 가지 존재할 수 있다</a:t>
            </a:r>
            <a:r>
              <a:rPr lang="en-US" altLang="ko-KR" sz="1100" b="0"/>
              <a:t>.</a:t>
            </a:r>
            <a:r>
              <a:rPr lang="ko-KR" altLang="en-US" sz="1100" b="0"/>
              <a:t> 예를 들어</a:t>
            </a:r>
            <a:r>
              <a:rPr lang="en-US" altLang="ko-KR" sz="1100" b="0"/>
              <a:t>,</a:t>
            </a:r>
            <a:r>
              <a:rPr lang="ko-KR" altLang="en-US" sz="1100" b="0"/>
              <a:t> </a:t>
            </a:r>
            <a:r>
              <a:rPr lang="en-US" altLang="ko-KR" sz="1100" b="0"/>
              <a:t>Image classification,</a:t>
            </a:r>
            <a:r>
              <a:rPr lang="ko-KR" altLang="en-US" sz="1100" b="0"/>
              <a:t> </a:t>
            </a:r>
            <a:r>
              <a:rPr lang="en-US" altLang="ko-KR" sz="1100" b="0"/>
              <a:t>character embedding </a:t>
            </a:r>
            <a:r>
              <a:rPr lang="ko-KR" altLang="en-US" sz="1100" b="0"/>
              <a:t>등 여러 방법을 사용해볼 수 있다</a:t>
            </a:r>
            <a:r>
              <a:rPr lang="en-US" altLang="ko-KR" sz="1100" b="0"/>
              <a:t>.</a:t>
            </a:r>
            <a:r>
              <a:rPr lang="ko-KR" altLang="en-US" sz="1100" b="0"/>
              <a:t> 그러나</a:t>
            </a:r>
            <a:r>
              <a:rPr lang="en-US" altLang="ko-KR" sz="1100" b="0"/>
              <a:t>,</a:t>
            </a:r>
            <a:r>
              <a:rPr lang="ko-KR" altLang="en-US" sz="1100" b="0"/>
              <a:t> 본 프로젝트에서는 </a:t>
            </a:r>
            <a:r>
              <a:rPr lang="en-US" altLang="ko-KR" sz="1100" b="0"/>
              <a:t>image classification</a:t>
            </a:r>
            <a:r>
              <a:rPr lang="ko-KR" altLang="en-US" sz="1100" b="0"/>
              <a:t>과 기본 방식을 적절히 융합해 사용할 것이다</a:t>
            </a:r>
            <a:r>
              <a:rPr lang="en-US" altLang="ko-KR" sz="1100" b="0"/>
              <a:t>.</a:t>
            </a:r>
            <a:endParaRPr lang="en-US" altLang="ko-KR" sz="1100" b="0"/>
          </a:p>
        </p:txBody>
      </p:sp>
      <p:sp>
        <p:nvSpPr>
          <p:cNvPr id="177" name="직사각형 34"/>
          <p:cNvSpPr/>
          <p:nvPr/>
        </p:nvSpPr>
        <p:spPr>
          <a:xfrm>
            <a:off x="775014" y="4198487"/>
            <a:ext cx="4039854" cy="2551175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78" name=""/>
          <p:cNvSpPr txBox="1"/>
          <p:nvPr/>
        </p:nvSpPr>
        <p:spPr>
          <a:xfrm>
            <a:off x="808421" y="4153606"/>
            <a:ext cx="4030278" cy="250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분석 방법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ko-KR" altLang="en-US" sz="1100" b="1"/>
              <a:t>  </a:t>
            </a:r>
            <a:endParaRPr lang="ko-KR" altLang="en-US" sz="1100" b="1"/>
          </a:p>
          <a:p>
            <a:pPr>
              <a:defRPr/>
            </a:pPr>
            <a:r>
              <a:rPr lang="en-US" altLang="ko-KR" sz="1100"/>
              <a:t>1.</a:t>
            </a:r>
            <a:r>
              <a:rPr lang="ko-KR" altLang="en-US" sz="1100"/>
              <a:t> 수정 전 파일에서 텍스트 부분만을 추출한다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2.</a:t>
            </a:r>
            <a:r>
              <a:rPr lang="ko-KR" altLang="en-US" sz="1100"/>
              <a:t> 추출한 텍스트 부분을 문단 별로 나눈다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3.</a:t>
            </a:r>
            <a:r>
              <a:rPr lang="ko-KR" altLang="en-US" sz="1100"/>
              <a:t> 수정 전 파일에서 텍스트 부분을 </a:t>
            </a:r>
            <a:r>
              <a:rPr lang="en-US" altLang="ko-KR" sz="1100"/>
              <a:t>image </a:t>
            </a:r>
            <a:r>
              <a:rPr lang="ko-KR" altLang="en-US" sz="1100"/>
              <a:t>형태로 추출한다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4.</a:t>
            </a:r>
            <a:r>
              <a:rPr lang="ko-KR" altLang="en-US" sz="1100"/>
              <a:t> 수정된 파일에서 텍스트 부분만을 추출한다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5.</a:t>
            </a:r>
            <a:r>
              <a:rPr lang="ko-KR" altLang="en-US" sz="1100"/>
              <a:t> 추출한 텍스트 부분을 문단 별로 나눈다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6.</a:t>
            </a:r>
            <a:r>
              <a:rPr lang="ko-KR" altLang="en-US" sz="1100"/>
              <a:t> 수정된 파일에서 텍스트 부분을 </a:t>
            </a:r>
            <a:r>
              <a:rPr lang="en-US" altLang="ko-KR" sz="1100"/>
              <a:t>image</a:t>
            </a:r>
            <a:r>
              <a:rPr lang="ko-KR" altLang="en-US" sz="1100"/>
              <a:t> 형태로 추출한다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7.</a:t>
            </a:r>
            <a:r>
              <a:rPr lang="ko-KR" altLang="en-US" sz="1100"/>
              <a:t> 수정 전 텍스트와 수정 후 텍스트를 비교 분석한다</a:t>
            </a:r>
            <a:r>
              <a:rPr lang="en-US" altLang="ko-KR" sz="1100"/>
              <a:t>,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7-1.</a:t>
            </a:r>
            <a:r>
              <a:rPr lang="ko-KR" altLang="en-US" sz="1100"/>
              <a:t> 변경사항이 없는 문단은 생략한다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7-2.</a:t>
            </a:r>
            <a:r>
              <a:rPr lang="ko-KR" altLang="en-US" sz="1100"/>
              <a:t> 변경사항이 존재하는 경우</a:t>
            </a:r>
            <a:r>
              <a:rPr lang="en-US" altLang="ko-KR" sz="1100"/>
              <a:t>,</a:t>
            </a:r>
            <a:r>
              <a:rPr lang="ko-KR" altLang="en-US" sz="1100"/>
              <a:t> 그 문단을 집중 분석한다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/>
              <a:t>8.</a:t>
            </a:r>
            <a:r>
              <a:rPr lang="ko-KR" altLang="en-US" sz="1100"/>
              <a:t> 변경사항이 존재하는 문단에서 규칙 기반으로 변동사항을 추적한다</a:t>
            </a:r>
            <a:r>
              <a:rPr lang="en-US" altLang="ko-KR" sz="1100"/>
              <a:t>.</a:t>
            </a:r>
            <a:endParaRPr lang="en-US" altLang="ko-KR" sz="1100"/>
          </a:p>
          <a:p>
            <a:pPr>
              <a:defRPr/>
            </a:pPr>
            <a:r>
              <a:rPr lang="en-US" altLang="ko-KR" sz="1100" b="0"/>
              <a:t>9.</a:t>
            </a:r>
            <a:r>
              <a:rPr lang="ko-KR" altLang="en-US" sz="1100" b="0"/>
              <a:t> 추적된 변경사항을 수정 전 파일에 표시한다</a:t>
            </a:r>
            <a:r>
              <a:rPr lang="en-US" altLang="ko-KR" sz="1100" b="0"/>
              <a:t>.</a:t>
            </a:r>
            <a:endParaRPr lang="en-US" altLang="ko-KR" sz="1100" b="0"/>
          </a:p>
        </p:txBody>
      </p:sp>
      <p:pic>
        <p:nvPicPr>
          <p:cNvPr id="2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65611" y="2195759"/>
            <a:ext cx="3110366" cy="242997"/>
          </a:xfrm>
          <a:prstGeom prst="rect">
            <a:avLst/>
          </a:prstGeom>
        </p:spPr>
      </p:pic>
      <p:pic>
        <p:nvPicPr>
          <p:cNvPr id="2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62096" y="2725732"/>
            <a:ext cx="3153002" cy="242115"/>
          </a:xfrm>
          <a:prstGeom prst="rect">
            <a:avLst/>
          </a:prstGeom>
        </p:spPr>
      </p:pic>
      <p:sp>
        <p:nvSpPr>
          <p:cNvPr id="212" name=""/>
          <p:cNvSpPr/>
          <p:nvPr/>
        </p:nvSpPr>
        <p:spPr>
          <a:xfrm>
            <a:off x="5530152" y="2132746"/>
            <a:ext cx="3197080" cy="845503"/>
          </a:xfrm>
          <a:prstGeom prst="rect">
            <a:avLst/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13" name=""/>
          <p:cNvCxnSpPr/>
          <p:nvPr/>
        </p:nvCxnSpPr>
        <p:spPr>
          <a:xfrm>
            <a:off x="7435850" y="2432049"/>
            <a:ext cx="3466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"/>
          <p:cNvCxnSpPr/>
          <p:nvPr/>
        </p:nvCxnSpPr>
        <p:spPr>
          <a:xfrm>
            <a:off x="7457515" y="2948641"/>
            <a:ext cx="3466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"/>
          <p:cNvCxnSpPr/>
          <p:nvPr/>
        </p:nvCxnSpPr>
        <p:spPr>
          <a:xfrm rot="16200000" flipH="1">
            <a:off x="6960909" y="2562785"/>
            <a:ext cx="205441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"/>
          <p:cNvSpPr txBox="1"/>
          <p:nvPr/>
        </p:nvSpPr>
        <p:spPr>
          <a:xfrm>
            <a:off x="6494182" y="3030070"/>
            <a:ext cx="1354044" cy="2825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300" b="1"/>
              <a:t>문장 일부 수정</a:t>
            </a:r>
            <a:endParaRPr lang="ko-KR" altLang="en-US" sz="1300" b="1"/>
          </a:p>
        </p:txBody>
      </p:sp>
      <p:cxnSp>
        <p:nvCxnSpPr>
          <p:cNvPr id="217" name=""/>
          <p:cNvCxnSpPr/>
          <p:nvPr/>
        </p:nvCxnSpPr>
        <p:spPr>
          <a:xfrm rot="16200000" flipH="1">
            <a:off x="6584070" y="4250358"/>
            <a:ext cx="4952192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"/>
          <p:cNvSpPr/>
          <p:nvPr/>
        </p:nvSpPr>
        <p:spPr>
          <a:xfrm>
            <a:off x="9319294" y="2534623"/>
            <a:ext cx="1005912" cy="539348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9" name=""/>
          <p:cNvSpPr/>
          <p:nvPr/>
        </p:nvSpPr>
        <p:spPr>
          <a:xfrm>
            <a:off x="9979321" y="3385698"/>
            <a:ext cx="1005912" cy="287216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0" name=""/>
          <p:cNvSpPr/>
          <p:nvPr/>
        </p:nvSpPr>
        <p:spPr>
          <a:xfrm>
            <a:off x="9982684" y="3961466"/>
            <a:ext cx="1005912" cy="436628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000000</a:t>
            </a:r>
            <a:endParaRPr lang="en-US" altLang="ko-KR"/>
          </a:p>
        </p:txBody>
      </p:sp>
      <p:pic>
        <p:nvPicPr>
          <p:cNvPr id="2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87088" y="1818609"/>
            <a:ext cx="515306" cy="515306"/>
          </a:xfrm>
          <a:prstGeom prst="rect">
            <a:avLst/>
          </a:prstGeom>
        </p:spPr>
      </p:pic>
      <p:sp>
        <p:nvSpPr>
          <p:cNvPr id="223" name=""/>
          <p:cNvSpPr txBox="1"/>
          <p:nvPr/>
        </p:nvSpPr>
        <p:spPr>
          <a:xfrm>
            <a:off x="9385860" y="2555686"/>
            <a:ext cx="905808" cy="49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/>
              <a:t>텍스트 및 텍스트 이미지 추출</a:t>
            </a:r>
            <a:endParaRPr lang="ko-KR" altLang="en-US" sz="900"/>
          </a:p>
        </p:txBody>
      </p:sp>
      <p:sp>
        <p:nvSpPr>
          <p:cNvPr id="224" name=""/>
          <p:cNvSpPr txBox="1"/>
          <p:nvPr/>
        </p:nvSpPr>
        <p:spPr>
          <a:xfrm>
            <a:off x="10026277" y="3419100"/>
            <a:ext cx="952499" cy="21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/>
              <a:t>비교 분석</a:t>
            </a:r>
            <a:endParaRPr lang="ko-KR" altLang="en-US" sz="900"/>
          </a:p>
        </p:txBody>
      </p:sp>
      <p:sp>
        <p:nvSpPr>
          <p:cNvPr id="225" name=""/>
          <p:cNvSpPr txBox="1"/>
          <p:nvPr/>
        </p:nvSpPr>
        <p:spPr>
          <a:xfrm>
            <a:off x="9997888" y="4004421"/>
            <a:ext cx="980514" cy="365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/>
              <a:t>이미지 및 텍스트 분리 분석</a:t>
            </a:r>
            <a:endParaRPr lang="ko-KR" altLang="en-US" sz="900"/>
          </a:p>
        </p:txBody>
      </p:sp>
      <p:sp>
        <p:nvSpPr>
          <p:cNvPr id="232" name=""/>
          <p:cNvSpPr/>
          <p:nvPr/>
        </p:nvSpPr>
        <p:spPr>
          <a:xfrm>
            <a:off x="9981935" y="4722933"/>
            <a:ext cx="1005912" cy="287216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3" name=""/>
          <p:cNvSpPr txBox="1"/>
          <p:nvPr/>
        </p:nvSpPr>
        <p:spPr>
          <a:xfrm>
            <a:off x="10019553" y="4737659"/>
            <a:ext cx="952499" cy="22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/>
              <a:t>수정사항 표시</a:t>
            </a:r>
            <a:endParaRPr lang="ko-KR" altLang="en-US" sz="900"/>
          </a:p>
        </p:txBody>
      </p:sp>
      <p:pic>
        <p:nvPicPr>
          <p:cNvPr id="2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23096" y="1802921"/>
            <a:ext cx="515306" cy="515306"/>
          </a:xfrm>
          <a:prstGeom prst="rect">
            <a:avLst/>
          </a:prstGeom>
        </p:spPr>
      </p:pic>
      <p:sp>
        <p:nvSpPr>
          <p:cNvPr id="245" name=""/>
          <p:cNvSpPr/>
          <p:nvPr/>
        </p:nvSpPr>
        <p:spPr>
          <a:xfrm>
            <a:off x="10582384" y="2537985"/>
            <a:ext cx="1005912" cy="539348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6" name=""/>
          <p:cNvSpPr txBox="1"/>
          <p:nvPr/>
        </p:nvSpPr>
        <p:spPr>
          <a:xfrm>
            <a:off x="10648950" y="2559047"/>
            <a:ext cx="905808" cy="49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/>
              <a:t>텍스트 및 텍스트 이미지 추출</a:t>
            </a:r>
            <a:endParaRPr lang="ko-KR" altLang="en-US" sz="900"/>
          </a:p>
        </p:txBody>
      </p:sp>
      <p:cxnSp>
        <p:nvCxnSpPr>
          <p:cNvPr id="248" name=""/>
          <p:cNvCxnSpPr>
            <a:stCxn id="243" idx="2"/>
          </p:cNvCxnSpPr>
          <p:nvPr/>
        </p:nvCxnSpPr>
        <p:spPr>
          <a:xfrm rot="16200000" flipH="1">
            <a:off x="10989732" y="2409245"/>
            <a:ext cx="182036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"/>
          <p:cNvCxnSpPr/>
          <p:nvPr/>
        </p:nvCxnSpPr>
        <p:spPr>
          <a:xfrm rot="16200000" flipH="1">
            <a:off x="9733802" y="2425326"/>
            <a:ext cx="168088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"/>
          <p:cNvCxnSpPr>
            <a:stCxn id="223" idx="2"/>
            <a:endCxn id="224" idx="0"/>
          </p:cNvCxnSpPr>
          <p:nvPr/>
        </p:nvCxnSpPr>
        <p:spPr>
          <a:xfrm rot="5400000" flipV="1">
            <a:off x="9988905" y="2905479"/>
            <a:ext cx="363480" cy="663762"/>
          </a:xfrm>
          <a:prstGeom prst="bentConnector3">
            <a:avLst>
              <a:gd name="adj1" fmla="val 50000"/>
            </a:avLst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"/>
          <p:cNvCxnSpPr>
            <a:stCxn id="246" idx="2"/>
            <a:endCxn id="224" idx="0"/>
          </p:cNvCxnSpPr>
          <p:nvPr/>
        </p:nvCxnSpPr>
        <p:spPr>
          <a:xfrm rot="5400000">
            <a:off x="10622130" y="2939377"/>
            <a:ext cx="360119" cy="599328"/>
          </a:xfrm>
          <a:prstGeom prst="bentConnector3">
            <a:avLst>
              <a:gd name="adj1" fmla="val 50000"/>
            </a:avLst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"/>
          <p:cNvCxnSpPr/>
          <p:nvPr/>
        </p:nvCxnSpPr>
        <p:spPr>
          <a:xfrm rot="16200000" flipH="1">
            <a:off x="10356356" y="3811021"/>
            <a:ext cx="292347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"/>
          <p:cNvCxnSpPr/>
          <p:nvPr/>
        </p:nvCxnSpPr>
        <p:spPr>
          <a:xfrm rot="16200000" flipH="1">
            <a:off x="10325927" y="4551338"/>
            <a:ext cx="324436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15738" y="5510200"/>
            <a:ext cx="515306" cy="515306"/>
          </a:xfrm>
          <a:prstGeom prst="rect">
            <a:avLst/>
          </a:prstGeom>
        </p:spPr>
      </p:pic>
      <p:cxnSp>
        <p:nvCxnSpPr>
          <p:cNvPr id="256" name=""/>
          <p:cNvCxnSpPr/>
          <p:nvPr/>
        </p:nvCxnSpPr>
        <p:spPr>
          <a:xfrm rot="16200000" flipH="1">
            <a:off x="10311972" y="5254683"/>
            <a:ext cx="373646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"/>
          <p:cNvSpPr txBox="1"/>
          <p:nvPr/>
        </p:nvSpPr>
        <p:spPr>
          <a:xfrm>
            <a:off x="9899276" y="6094691"/>
            <a:ext cx="1167279" cy="218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 b="1"/>
              <a:t>수정사항 표시 파일</a:t>
            </a:r>
            <a:endParaRPr lang="ko-KR" altLang="en-US" sz="900" b="1"/>
          </a:p>
        </p:txBody>
      </p:sp>
      <p:pic>
        <p:nvPicPr>
          <p:cNvPr id="25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42118" y="3655552"/>
            <a:ext cx="3172783" cy="837991"/>
          </a:xfrm>
          <a:prstGeom prst="rect">
            <a:avLst/>
          </a:prstGeom>
        </p:spPr>
      </p:pic>
      <p:sp>
        <p:nvSpPr>
          <p:cNvPr id="259" name=""/>
          <p:cNvSpPr/>
          <p:nvPr/>
        </p:nvSpPr>
        <p:spPr>
          <a:xfrm>
            <a:off x="5540122" y="3656034"/>
            <a:ext cx="3197080" cy="845503"/>
          </a:xfrm>
          <a:prstGeom prst="rect">
            <a:avLst/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0" name=""/>
          <p:cNvSpPr txBox="1"/>
          <p:nvPr/>
        </p:nvSpPr>
        <p:spPr>
          <a:xfrm>
            <a:off x="6676404" y="4556029"/>
            <a:ext cx="980165" cy="290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/>
              <a:t>문장 병합</a:t>
            </a:r>
            <a:endParaRPr lang="ko-KR" altLang="en-US" sz="1300" b="1"/>
          </a:p>
        </p:txBody>
      </p:sp>
      <p:cxnSp>
        <p:nvCxnSpPr>
          <p:cNvPr id="261" name=""/>
          <p:cNvCxnSpPr/>
          <p:nvPr/>
        </p:nvCxnSpPr>
        <p:spPr>
          <a:xfrm rot="16200000" flipH="1">
            <a:off x="6984645" y="4082455"/>
            <a:ext cx="142302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34857" y="5138426"/>
            <a:ext cx="3202471" cy="854014"/>
          </a:xfrm>
          <a:prstGeom prst="rect">
            <a:avLst/>
          </a:prstGeom>
        </p:spPr>
      </p:pic>
      <p:sp>
        <p:nvSpPr>
          <p:cNvPr id="263" name=""/>
          <p:cNvSpPr/>
          <p:nvPr/>
        </p:nvSpPr>
        <p:spPr>
          <a:xfrm>
            <a:off x="5541190" y="5143714"/>
            <a:ext cx="3197080" cy="845503"/>
          </a:xfrm>
          <a:prstGeom prst="rect">
            <a:avLst/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4" name=""/>
          <p:cNvSpPr txBox="1"/>
          <p:nvPr/>
        </p:nvSpPr>
        <p:spPr>
          <a:xfrm>
            <a:off x="6661538" y="6077447"/>
            <a:ext cx="980165" cy="290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/>
              <a:t>문장 삭제</a:t>
            </a:r>
            <a:endParaRPr lang="ko-KR" altLang="en-US" sz="13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1" y="101916"/>
            <a:ext cx="483608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 </a:t>
            </a:r>
            <a:r>
              <a:rPr lang="en-US" altLang="ko-KR" sz="3600" spc="-300">
                <a:solidFill>
                  <a:schemeClr val="bg1"/>
                </a:solidFill>
              </a:rPr>
              <a:t>–</a:t>
            </a:r>
            <a:r>
              <a:rPr lang="ko-KR" altLang="en-US" sz="3600" spc="-300">
                <a:solidFill>
                  <a:schemeClr val="bg1"/>
                </a:solidFill>
              </a:rPr>
              <a:t> 유사도 검사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89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3-5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6" y="676096"/>
            <a:ext cx="44741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수정 부분을 정확히 체크하고 유저의 기여도를 측정 가능한 시스템 설계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0" y="1264666"/>
            <a:ext cx="2790385" cy="4479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altLang="ko-KR" sz="2400" b="1">
                <a:solidFill>
                  <a:srgbClr val="393939"/>
                </a:solidFill>
                <a:latin typeface="NanumGothic"/>
                <a:ea typeface="NanumGothic"/>
              </a:rPr>
              <a:t>Related Technique</a:t>
            </a:r>
            <a:endParaRPr lang="en-US" altLang="ko-KR" sz="2400" b="1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2" name=""/>
          <p:cNvCxnSpPr/>
          <p:nvPr/>
        </p:nvCxnSpPr>
        <p:spPr>
          <a:xfrm rot="16200000" flipH="1">
            <a:off x="2677699" y="4275385"/>
            <a:ext cx="4952192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4"/>
          <p:cNvSpPr/>
          <p:nvPr/>
        </p:nvSpPr>
        <p:spPr>
          <a:xfrm>
            <a:off x="768159" y="1872964"/>
            <a:ext cx="4041398" cy="2186199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7" name=""/>
          <p:cNvSpPr txBox="1"/>
          <p:nvPr/>
        </p:nvSpPr>
        <p:spPr>
          <a:xfrm>
            <a:off x="768159" y="1872964"/>
            <a:ext cx="4031818" cy="21764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 b="1"/>
              <a:t>Object Detection</a:t>
            </a:r>
            <a:r>
              <a:rPr lang="ko-KR" altLang="en-US" sz="1600" b="1"/>
              <a:t>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endParaRPr lang="ko-KR" altLang="en-US" sz="1100" b="0"/>
          </a:p>
          <a:p>
            <a:pPr>
              <a:defRPr/>
            </a:pPr>
            <a:r>
              <a:rPr lang="en-US" altLang="ko-KR" sz="1100" b="0"/>
              <a:t>  </a:t>
            </a:r>
            <a:r>
              <a:rPr lang="ko-KR" altLang="en-US" sz="1100" b="0"/>
              <a:t>이번 프로젝트에서 궁극적으로 해결해야 하는 문제는 텍스트 와 그림의 유사도 검사이다</a:t>
            </a:r>
            <a:r>
              <a:rPr lang="en-US" altLang="ko-KR" sz="1100" b="0"/>
              <a:t>.</a:t>
            </a:r>
            <a:r>
              <a:rPr lang="ko-KR" altLang="en-US" sz="1100" b="0"/>
              <a:t> 텍스트와 이미지를 간단하게 </a:t>
            </a:r>
            <a:r>
              <a:rPr lang="en-US" altLang="ko-KR" sz="1100" b="0"/>
              <a:t>Rule based</a:t>
            </a:r>
            <a:r>
              <a:rPr lang="ko-KR" altLang="en-US" sz="1100" b="0"/>
              <a:t>로 분류할 수 있지만</a:t>
            </a:r>
            <a:r>
              <a:rPr lang="en-US" altLang="ko-KR" sz="1100" b="0"/>
              <a:t>,</a:t>
            </a:r>
            <a:r>
              <a:rPr lang="ko-KR" altLang="en-US" sz="1100" b="0"/>
              <a:t> 특정 </a:t>
            </a:r>
            <a:r>
              <a:rPr lang="en-US" altLang="ko-KR" sz="1100" b="0"/>
              <a:t>feature</a:t>
            </a:r>
            <a:r>
              <a:rPr lang="ko-KR" altLang="en-US" sz="1100" b="0"/>
              <a:t>를 기반으로 문단과 그림을 효율적으로 구분할 수 있다면 더 높은 성능을 보일 것이다</a:t>
            </a:r>
            <a:r>
              <a:rPr lang="en-US" altLang="ko-KR" sz="1100" b="0"/>
              <a:t>.</a:t>
            </a:r>
            <a:r>
              <a:rPr lang="ko-KR" altLang="en-US" sz="1100" b="0"/>
              <a:t> 따라서</a:t>
            </a:r>
            <a:r>
              <a:rPr lang="en-US" altLang="ko-KR" sz="1100" b="0"/>
              <a:t>,</a:t>
            </a:r>
            <a:r>
              <a:rPr lang="ko-KR" altLang="en-US" sz="1100" b="0"/>
              <a:t> </a:t>
            </a:r>
            <a:r>
              <a:rPr lang="en-US" altLang="ko-KR" sz="1100" b="0"/>
              <a:t>Text</a:t>
            </a:r>
            <a:r>
              <a:rPr lang="ko-KR" altLang="en-US" sz="1100" b="0"/>
              <a:t>와 이미지를 구분하기 위해 </a:t>
            </a:r>
            <a:r>
              <a:rPr lang="en-US" altLang="ko-KR" sz="1100" b="0"/>
              <a:t>Object Detection</a:t>
            </a:r>
            <a:r>
              <a:rPr lang="ko-KR" altLang="en-US" sz="1100" b="0"/>
              <a:t> 기술을 사용할 생각이다</a:t>
            </a:r>
            <a:r>
              <a:rPr lang="en-US" altLang="ko-KR" sz="1100" b="0"/>
              <a:t>.</a:t>
            </a:r>
            <a:r>
              <a:rPr lang="ko-KR" altLang="en-US" sz="1100" b="0"/>
              <a:t> </a:t>
            </a:r>
            <a:r>
              <a:rPr lang="en-US" altLang="ko-KR" sz="1100" b="0"/>
              <a:t>Object detection </a:t>
            </a:r>
            <a:r>
              <a:rPr lang="ko-KR" altLang="en-US" sz="1100" b="0"/>
              <a:t>기술을 사용해 이미지와 </a:t>
            </a:r>
            <a:r>
              <a:rPr lang="en-US" altLang="ko-KR" sz="1100" b="0"/>
              <a:t>TEXT</a:t>
            </a:r>
            <a:r>
              <a:rPr lang="ko-KR" altLang="en-US" sz="1100" b="0"/>
              <a:t>를 분류할 것이고</a:t>
            </a:r>
            <a:r>
              <a:rPr lang="en-US" altLang="ko-KR" sz="1100" b="0"/>
              <a:t>,</a:t>
            </a:r>
            <a:r>
              <a:rPr lang="ko-KR" altLang="en-US" sz="1100" b="0"/>
              <a:t> 분류된 </a:t>
            </a:r>
            <a:r>
              <a:rPr lang="en-US" altLang="ko-KR" sz="1100" b="0"/>
              <a:t>TEXT</a:t>
            </a:r>
            <a:r>
              <a:rPr lang="ko-KR" altLang="en-US" sz="1100" b="0"/>
              <a:t>와 </a:t>
            </a:r>
            <a:r>
              <a:rPr lang="en-US" altLang="ko-KR" sz="1100" b="0"/>
              <a:t>PDF</a:t>
            </a:r>
            <a:r>
              <a:rPr lang="ko-KR" altLang="en-US" sz="1100" b="0"/>
              <a:t>에서 추출한 </a:t>
            </a:r>
            <a:r>
              <a:rPr lang="en-US" altLang="ko-KR" sz="1100" b="0"/>
              <a:t>TEXT</a:t>
            </a:r>
            <a:r>
              <a:rPr lang="ko-KR" altLang="en-US" sz="1100" b="0"/>
              <a:t>를 사용해 기존 </a:t>
            </a:r>
            <a:r>
              <a:rPr lang="en-US" altLang="ko-KR" sz="1100" b="0"/>
              <a:t>PDF</a:t>
            </a:r>
            <a:r>
              <a:rPr lang="ko-KR" altLang="en-US" sz="1100" b="0"/>
              <a:t>와 비교 분석을 진행해 차이점을 도출할 것이다</a:t>
            </a:r>
            <a:r>
              <a:rPr lang="en-US" altLang="ko-KR" sz="1100" b="0"/>
              <a:t>.</a:t>
            </a:r>
            <a:r>
              <a:rPr lang="ko-KR" altLang="en-US" sz="1100" b="0"/>
              <a:t> </a:t>
            </a:r>
            <a:r>
              <a:rPr lang="en-US" altLang="ko-KR" sz="1100" b="0"/>
              <a:t>Object detection</a:t>
            </a:r>
            <a:r>
              <a:rPr lang="ko-KR" altLang="en-US" sz="1100" b="0"/>
              <a:t>에 사용할 기술은 </a:t>
            </a:r>
            <a:r>
              <a:rPr lang="en-US" altLang="ko-KR" sz="1100" b="1">
                <a:solidFill>
                  <a:srgbClr val="0000ff"/>
                </a:solidFill>
              </a:rPr>
              <a:t>RefineDet</a:t>
            </a:r>
            <a:r>
              <a:rPr lang="ko-KR" altLang="en-US" sz="1100" b="0"/>
              <a:t>으로 </a:t>
            </a:r>
            <a:r>
              <a:rPr lang="en-US" altLang="ko-KR" sz="1100" b="0"/>
              <a:t>Object detection</a:t>
            </a:r>
            <a:r>
              <a:rPr lang="ko-KR" altLang="en-US" sz="1100" b="0"/>
              <a:t>에서 자주 쓰이는 모델이다</a:t>
            </a:r>
            <a:r>
              <a:rPr lang="en-US" altLang="ko-KR" sz="1100" b="0"/>
              <a:t>.</a:t>
            </a:r>
            <a:endParaRPr lang="en-US" altLang="ko-KR" sz="1100" b="0"/>
          </a:p>
        </p:txBody>
      </p:sp>
      <p:sp>
        <p:nvSpPr>
          <p:cNvPr id="177" name="직사각형 34"/>
          <p:cNvSpPr/>
          <p:nvPr/>
        </p:nvSpPr>
        <p:spPr>
          <a:xfrm>
            <a:off x="775014" y="4198487"/>
            <a:ext cx="4039854" cy="2551175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78" name=""/>
          <p:cNvSpPr txBox="1"/>
          <p:nvPr/>
        </p:nvSpPr>
        <p:spPr>
          <a:xfrm>
            <a:off x="768159" y="4145600"/>
            <a:ext cx="4030278" cy="250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Image Embedding</a:t>
            </a:r>
            <a:r>
              <a:rPr lang="ko-KR" altLang="en-US" sz="1600" b="1"/>
              <a:t> </a:t>
            </a:r>
            <a:r>
              <a:rPr lang="en-US" altLang="ko-KR" sz="1600" b="1"/>
              <a:t>&amp;</a:t>
            </a:r>
            <a:r>
              <a:rPr lang="ko-KR" altLang="en-US" sz="1600" b="1"/>
              <a:t> </a:t>
            </a:r>
            <a:r>
              <a:rPr lang="en-US" altLang="ko-KR" sz="1600" b="1"/>
              <a:t>Text Similarity</a:t>
            </a:r>
            <a:r>
              <a:rPr lang="ko-KR" altLang="en-US" sz="1600" b="1"/>
              <a:t>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ko-KR" altLang="en-US" sz="1100" b="1"/>
              <a:t>  </a:t>
            </a:r>
            <a:endParaRPr lang="ko-KR" altLang="en-US" sz="1100" b="1"/>
          </a:p>
          <a:p>
            <a:pPr>
              <a:defRPr/>
            </a:pPr>
            <a:r>
              <a:rPr lang="ko-KR" altLang="en-US" sz="1100" b="0"/>
              <a:t>  어떤 문단이 어떤 위치에 서 어떤한 변경을 했는지를 파악하기 위해서는 해당 텍스트의 과거 </a:t>
            </a:r>
            <a:r>
              <a:rPr lang="en-US" altLang="ko-KR" sz="1100" b="0"/>
              <a:t>TEXT</a:t>
            </a:r>
            <a:r>
              <a:rPr lang="ko-KR" altLang="en-US" sz="1100" b="0"/>
              <a:t>를 유추해야 한다</a:t>
            </a:r>
            <a:r>
              <a:rPr lang="en-US" altLang="ko-KR" sz="1100" b="0"/>
              <a:t>.</a:t>
            </a:r>
            <a:r>
              <a:rPr lang="ko-KR" altLang="en-US" sz="1100" b="0"/>
              <a:t> 우선</a:t>
            </a:r>
            <a:r>
              <a:rPr lang="en-US" altLang="ko-KR" sz="1100" b="0"/>
              <a:t>,</a:t>
            </a:r>
            <a:r>
              <a:rPr lang="ko-KR" altLang="en-US" sz="1100" b="0"/>
              <a:t> 유사한 문단인지에 대한 여부를 파악하기 위해 </a:t>
            </a:r>
            <a:r>
              <a:rPr lang="en-US" altLang="ko-KR" sz="1100" b="0"/>
              <a:t>Image embedding</a:t>
            </a:r>
            <a:r>
              <a:rPr lang="ko-KR" altLang="en-US" sz="1100" b="0"/>
              <a:t>을 통해 </a:t>
            </a:r>
            <a:r>
              <a:rPr lang="en-US" altLang="ko-KR" sz="1100" b="0"/>
              <a:t>PDF</a:t>
            </a:r>
            <a:r>
              <a:rPr lang="ko-KR" altLang="en-US" sz="1100" b="0"/>
              <a:t>에서 추출한 </a:t>
            </a:r>
            <a:r>
              <a:rPr lang="en-US" altLang="ko-KR" sz="1100" b="0"/>
              <a:t>TEXT</a:t>
            </a:r>
            <a:r>
              <a:rPr lang="ko-KR" altLang="en-US" sz="1100" b="0"/>
              <a:t> 이미지를 </a:t>
            </a:r>
            <a:r>
              <a:rPr lang="en-US" altLang="ko-KR" sz="1100" b="0"/>
              <a:t>embedding</a:t>
            </a:r>
            <a:r>
              <a:rPr lang="ko-KR" altLang="en-US" sz="1100" b="0"/>
              <a:t>한다</a:t>
            </a:r>
            <a:r>
              <a:rPr lang="en-US" altLang="ko-KR" sz="1100" b="0"/>
              <a:t>.</a:t>
            </a:r>
            <a:r>
              <a:rPr lang="ko-KR" altLang="en-US" sz="1100" b="0"/>
              <a:t> 그 이후</a:t>
            </a:r>
            <a:r>
              <a:rPr lang="en-US" altLang="ko-KR" sz="1100" b="0"/>
              <a:t>,</a:t>
            </a:r>
            <a:r>
              <a:rPr lang="ko-KR" altLang="en-US" sz="1100" b="0"/>
              <a:t> 유사도를 통해 기존의 단락과 같은 것인지의 여부를 파악한다</a:t>
            </a:r>
            <a:r>
              <a:rPr lang="en-US" altLang="ko-KR" sz="1100" b="0"/>
              <a:t>.</a:t>
            </a:r>
            <a:r>
              <a:rPr lang="ko-KR" altLang="en-US" sz="1100" b="0"/>
              <a:t> 이때</a:t>
            </a:r>
            <a:r>
              <a:rPr lang="en-US" altLang="ko-KR" sz="1100" b="0"/>
              <a:t>,</a:t>
            </a:r>
            <a:r>
              <a:rPr lang="ko-KR" altLang="en-US" sz="1100" b="0"/>
              <a:t> 유사한 단락의 </a:t>
            </a:r>
            <a:r>
              <a:rPr lang="en-US" altLang="ko-KR" sz="1100" b="0"/>
              <a:t>TEXT</a:t>
            </a:r>
            <a:r>
              <a:rPr lang="ko-KR" altLang="en-US" sz="1100" b="0"/>
              <a:t>에 변화가 발생했을 가능성이 존재하기에 </a:t>
            </a:r>
            <a:r>
              <a:rPr lang="en-US" altLang="ko-KR" sz="1100" b="0"/>
              <a:t>threshold</a:t>
            </a:r>
            <a:r>
              <a:rPr lang="ko-KR" altLang="en-US" sz="1100" b="0"/>
              <a:t>는 너무 높게 잡지 않는다</a:t>
            </a:r>
            <a:r>
              <a:rPr lang="en-US" altLang="ko-KR" sz="1100" b="0"/>
              <a:t>.</a:t>
            </a:r>
            <a:r>
              <a:rPr lang="ko-KR" altLang="en-US" sz="1100" b="0"/>
              <a:t> 여기서 유사도는 가장 많이 사용되는 </a:t>
            </a:r>
            <a:r>
              <a:rPr lang="en-US" altLang="ko-KR" sz="1100" b="1">
                <a:solidFill>
                  <a:srgbClr val="0000ff"/>
                </a:solidFill>
              </a:rPr>
              <a:t>cosine similarity</a:t>
            </a:r>
            <a:r>
              <a:rPr lang="ko-KR" altLang="en-US" sz="1100" b="0"/>
              <a:t>를 사용할 것이며</a:t>
            </a:r>
            <a:r>
              <a:rPr lang="en-US" altLang="ko-KR" sz="1100" b="0"/>
              <a:t>,</a:t>
            </a:r>
            <a:r>
              <a:rPr lang="ko-KR" altLang="en-US" sz="1100" b="0"/>
              <a:t> 모델은 </a:t>
            </a:r>
            <a:r>
              <a:rPr lang="en-US" altLang="ko-KR" sz="1100" b="1">
                <a:solidFill>
                  <a:srgbClr val="0000ff"/>
                </a:solidFill>
              </a:rPr>
              <a:t>VGG16</a:t>
            </a:r>
            <a:r>
              <a:rPr lang="ko-KR" altLang="en-US" sz="1100" b="0"/>
              <a:t>을 사용해볼 생각이다</a:t>
            </a:r>
            <a:r>
              <a:rPr lang="en-US" altLang="ko-KR" sz="1100" b="0"/>
              <a:t>.</a:t>
            </a:r>
            <a:r>
              <a:rPr lang="ko-KR" altLang="en-US" sz="1100" b="0"/>
              <a:t> 그 이후</a:t>
            </a:r>
            <a:r>
              <a:rPr lang="en-US" altLang="ko-KR" sz="1100" b="0"/>
              <a:t>,</a:t>
            </a:r>
            <a:r>
              <a:rPr lang="ko-KR" altLang="en-US" sz="1100" b="0"/>
              <a:t> 유사한 단락 내의 </a:t>
            </a:r>
            <a:r>
              <a:rPr lang="en-US" altLang="ko-KR" sz="1100" b="0"/>
              <a:t>TEXT</a:t>
            </a:r>
            <a:r>
              <a:rPr lang="ko-KR" altLang="en-US" sz="1100" b="0"/>
              <a:t>를 따로 추출해  변경점을 파악한다</a:t>
            </a:r>
            <a:r>
              <a:rPr lang="en-US" altLang="ko-KR" sz="1100" b="0"/>
              <a:t>.</a:t>
            </a:r>
            <a:endParaRPr lang="en-US" altLang="ko-KR" sz="1100" b="0"/>
          </a:p>
          <a:p>
            <a:pPr>
              <a:defRPr/>
            </a:pPr>
            <a:r>
              <a:rPr lang="ko-KR" altLang="en-US" sz="1100" b="0"/>
              <a:t>  파악한 변경점을 기반으로 변경점을 보여주고</a:t>
            </a:r>
            <a:r>
              <a:rPr lang="en-US" altLang="ko-KR" sz="1100" b="0"/>
              <a:t>,</a:t>
            </a:r>
            <a:r>
              <a:rPr lang="ko-KR" altLang="en-US" sz="1100" b="0"/>
              <a:t> 기여도를 계산해준다</a:t>
            </a:r>
            <a:r>
              <a:rPr lang="en-US" altLang="ko-KR" sz="1100" b="0"/>
              <a:t>.</a:t>
            </a:r>
            <a:endParaRPr lang="en-US" altLang="ko-KR" sz="1100" b="0"/>
          </a:p>
        </p:txBody>
      </p:sp>
      <p:cxnSp>
        <p:nvCxnSpPr>
          <p:cNvPr id="217" name=""/>
          <p:cNvCxnSpPr/>
          <p:nvPr/>
        </p:nvCxnSpPr>
        <p:spPr>
          <a:xfrm rot="16200000" flipH="1">
            <a:off x="6584070" y="4250358"/>
            <a:ext cx="4952192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48400" y="4546253"/>
            <a:ext cx="1795128" cy="1667605"/>
          </a:xfrm>
          <a:prstGeom prst="rect">
            <a:avLst/>
          </a:prstGeom>
        </p:spPr>
      </p:pic>
      <p:pic>
        <p:nvPicPr>
          <p:cNvPr id="2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8988" y="1810524"/>
            <a:ext cx="3506310" cy="1887553"/>
          </a:xfrm>
          <a:prstGeom prst="rect">
            <a:avLst/>
          </a:prstGeom>
        </p:spPr>
      </p:pic>
      <p:sp>
        <p:nvSpPr>
          <p:cNvPr id="268" name=""/>
          <p:cNvSpPr txBox="1"/>
          <p:nvPr/>
        </p:nvSpPr>
        <p:spPr>
          <a:xfrm>
            <a:off x="6413384" y="3839038"/>
            <a:ext cx="1830294" cy="283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/>
              <a:t>Model Architecture</a:t>
            </a:r>
            <a:endParaRPr lang="en-US" altLang="ko-KR" sz="1300" b="1"/>
          </a:p>
        </p:txBody>
      </p:sp>
      <p:sp>
        <p:nvSpPr>
          <p:cNvPr id="269" name=""/>
          <p:cNvSpPr txBox="1"/>
          <p:nvPr/>
        </p:nvSpPr>
        <p:spPr>
          <a:xfrm>
            <a:off x="6079681" y="6353967"/>
            <a:ext cx="2470769" cy="283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/>
              <a:t>Result of Object Detection</a:t>
            </a:r>
            <a:endParaRPr lang="en-US" altLang="ko-KR" sz="1300" b="1"/>
          </a:p>
        </p:txBody>
      </p:sp>
      <p:cxnSp>
        <p:nvCxnSpPr>
          <p:cNvPr id="270" name=""/>
          <p:cNvCxnSpPr/>
          <p:nvPr/>
        </p:nvCxnSpPr>
        <p:spPr>
          <a:xfrm rot="16200000" flipH="1">
            <a:off x="6982030" y="4283746"/>
            <a:ext cx="34643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20850" y="1753284"/>
            <a:ext cx="2648319" cy="1971950"/>
          </a:xfrm>
          <a:prstGeom prst="rect">
            <a:avLst/>
          </a:prstGeom>
        </p:spPr>
      </p:pic>
      <p:sp>
        <p:nvSpPr>
          <p:cNvPr id="272" name=""/>
          <p:cNvSpPr txBox="1"/>
          <p:nvPr/>
        </p:nvSpPr>
        <p:spPr>
          <a:xfrm>
            <a:off x="9846983" y="3831485"/>
            <a:ext cx="1830294" cy="290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/>
              <a:t>Image Embedding</a:t>
            </a:r>
            <a:endParaRPr lang="en-US" altLang="ko-KR" sz="1300" b="1"/>
          </a:p>
        </p:txBody>
      </p:sp>
      <p:pic>
        <p:nvPicPr>
          <p:cNvPr id="2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2191" y="4543706"/>
            <a:ext cx="2197024" cy="1623536"/>
          </a:xfrm>
          <a:prstGeom prst="rect">
            <a:avLst/>
          </a:prstGeom>
        </p:spPr>
      </p:pic>
      <p:sp>
        <p:nvSpPr>
          <p:cNvPr id="275" name=""/>
          <p:cNvSpPr txBox="1"/>
          <p:nvPr/>
        </p:nvSpPr>
        <p:spPr>
          <a:xfrm>
            <a:off x="9797933" y="6343948"/>
            <a:ext cx="1830294" cy="290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/>
              <a:t>Similarity Checking</a:t>
            </a:r>
            <a:endParaRPr lang="en-US" altLang="ko-KR" sz="1300" b="1"/>
          </a:p>
        </p:txBody>
      </p:sp>
      <p:cxnSp>
        <p:nvCxnSpPr>
          <p:cNvPr id="276" name=""/>
          <p:cNvCxnSpPr/>
          <p:nvPr/>
        </p:nvCxnSpPr>
        <p:spPr>
          <a:xfrm rot="16200000" flipH="1">
            <a:off x="10460474" y="4334437"/>
            <a:ext cx="377674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28392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유저 시나리오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78803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89561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실제 사용자가 사용하게 될 화면을 기반으로 시나리오 작성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13260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NanumGothic"/>
                <a:ea typeface="NanumGothic"/>
              </a:rPr>
              <a:t>메인 메뉴</a:t>
            </a:r>
            <a:endParaRPr lang="en-US" altLang="ko-KR" sz="2400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AutoShape 8" descr="테이블 무료 아이콘 - Icon-Icons.com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54200" y="2184920"/>
            <a:ext cx="8609223" cy="4051144"/>
          </a:xfrm>
          <a:prstGeom prst="rect">
            <a:avLst/>
          </a:prstGeom>
          <a:noFill/>
          <a:ln>
            <a:solidFill>
              <a:srgbClr val="1524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2617872" y="2612350"/>
            <a:ext cx="7247528" cy="431031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Profile      Overview      Repositories      Issues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56114" y="2225115"/>
            <a:ext cx="991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+mn-ea"/>
              </a:rPr>
              <a:t>사용처</a:t>
            </a:r>
            <a:endParaRPr lang="ko-KR" altLang="en-US" sz="160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068093" y="2990883"/>
            <a:ext cx="437357" cy="344937"/>
          </a:xfrm>
          <a:prstGeom prst="line">
            <a:avLst/>
          </a:prstGeom>
          <a:ln>
            <a:solidFill>
              <a:srgbClr val="152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8404508" y="2976080"/>
            <a:ext cx="495111" cy="359740"/>
          </a:xfrm>
          <a:prstGeom prst="line">
            <a:avLst/>
          </a:prstGeom>
          <a:ln>
            <a:solidFill>
              <a:srgbClr val="152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7029450" y="2990850"/>
            <a:ext cx="310295" cy="351353"/>
          </a:xfrm>
          <a:prstGeom prst="line">
            <a:avLst/>
          </a:prstGeom>
          <a:ln>
            <a:solidFill>
              <a:srgbClr val="152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3668158" y="2990883"/>
            <a:ext cx="552756" cy="351320"/>
          </a:xfrm>
          <a:prstGeom prst="line">
            <a:avLst/>
          </a:prstGeom>
          <a:ln>
            <a:solidFill>
              <a:srgbClr val="152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496593" y="3335820"/>
            <a:ext cx="1662218" cy="2055330"/>
          </a:xfrm>
          <a:prstGeom prst="rect">
            <a:avLst/>
          </a:prstGeom>
          <a:noFill/>
          <a:ln>
            <a:solidFill>
              <a:srgbClr val="1524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6468814" y="3350590"/>
            <a:ext cx="1714500" cy="1334502"/>
          </a:xfrm>
          <a:prstGeom prst="rect">
            <a:avLst/>
          </a:prstGeom>
          <a:noFill/>
          <a:ln>
            <a:solidFill>
              <a:srgbClr val="1524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402483" y="3350590"/>
            <a:ext cx="1478260" cy="1583360"/>
          </a:xfrm>
          <a:prstGeom prst="rect">
            <a:avLst/>
          </a:prstGeom>
          <a:noFill/>
          <a:ln>
            <a:solidFill>
              <a:srgbClr val="1524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496593" y="3386080"/>
            <a:ext cx="16622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/>
              <a:t>Overview</a:t>
            </a:r>
            <a:endParaRPr lang="en-US" altLang="ko-KR" sz="1400" b="1"/>
          </a:p>
          <a:p>
            <a:pPr algn="ctr">
              <a:defRPr/>
            </a:pPr>
            <a:endParaRPr lang="en-US" altLang="ko-KR" sz="800" b="1"/>
          </a:p>
          <a:p>
            <a:pPr lvl="0">
              <a:defRPr/>
            </a:pPr>
            <a:r>
              <a:rPr lang="en-US" altLang="ko-KR" sz="1400"/>
              <a:t>Recently used</a:t>
            </a:r>
            <a:r>
              <a:rPr lang="ko-KR" altLang="en-US" sz="1400"/>
              <a:t>와 </a:t>
            </a:r>
            <a:r>
              <a:rPr lang="en-US" altLang="ko-KR" sz="1400"/>
              <a:t>Popularly used</a:t>
            </a:r>
            <a:r>
              <a:rPr lang="ko-KR" altLang="en-US" sz="1400"/>
              <a:t>를 통해 근래에 사용하였거나 가장 많이 사용되었던 </a:t>
            </a:r>
            <a:r>
              <a:rPr lang="en-US" altLang="ko-KR" sz="1400"/>
              <a:t>Repository </a:t>
            </a:r>
            <a:r>
              <a:rPr lang="ko-KR" altLang="en-US" sz="1400"/>
              <a:t>리스트 출력</a:t>
            </a:r>
            <a:endParaRPr lang="ko-KR" altLang="en-US" sz="1400"/>
          </a:p>
        </p:txBody>
      </p:sp>
      <p:sp>
        <p:nvSpPr>
          <p:cNvPr id="80" name="TextBox 79"/>
          <p:cNvSpPr txBox="1"/>
          <p:nvPr/>
        </p:nvSpPr>
        <p:spPr>
          <a:xfrm>
            <a:off x="6468814" y="3392430"/>
            <a:ext cx="17145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/>
              <a:t>Repositories</a:t>
            </a:r>
            <a:endParaRPr lang="en-US" altLang="ko-KR" sz="1400" b="1"/>
          </a:p>
          <a:p>
            <a:pPr lvl="0">
              <a:defRPr/>
            </a:pPr>
            <a:endParaRPr lang="en-US" altLang="ko-KR" sz="800"/>
          </a:p>
          <a:p>
            <a:pPr lvl="0">
              <a:defRPr/>
            </a:pPr>
            <a:r>
              <a:rPr lang="en-US" altLang="ko-KR" sz="1400"/>
              <a:t>Repository </a:t>
            </a:r>
            <a:r>
              <a:rPr lang="ko-KR" altLang="en-US" sz="1400"/>
              <a:t>검색창</a:t>
            </a:r>
            <a:r>
              <a:rPr lang="en-US" altLang="ko-KR" sz="1400"/>
              <a:t>, Repository </a:t>
            </a:r>
            <a:r>
              <a:rPr lang="ko-KR" altLang="en-US" sz="1400"/>
              <a:t>관리 </a:t>
            </a:r>
            <a:r>
              <a:rPr lang="en-US" altLang="ko-KR" sz="1400"/>
              <a:t>box, Repository </a:t>
            </a:r>
            <a:r>
              <a:rPr lang="ko-KR" altLang="en-US" sz="1400"/>
              <a:t>추가 </a:t>
            </a:r>
            <a:r>
              <a:rPr lang="en-US" altLang="ko-KR" sz="1400"/>
              <a:t>box </a:t>
            </a:r>
            <a:r>
              <a:rPr lang="ko-KR" altLang="en-US" sz="1400"/>
              <a:t>출력</a:t>
            </a:r>
            <a:endParaRPr lang="ko-KR" altLang="en-US" sz="1400"/>
          </a:p>
        </p:txBody>
      </p:sp>
      <p:sp>
        <p:nvSpPr>
          <p:cNvPr id="81" name="직사각형 80"/>
          <p:cNvSpPr/>
          <p:nvPr/>
        </p:nvSpPr>
        <p:spPr>
          <a:xfrm>
            <a:off x="2294722" y="3350590"/>
            <a:ext cx="1697822" cy="1414083"/>
          </a:xfrm>
          <a:prstGeom prst="rect">
            <a:avLst/>
          </a:prstGeom>
          <a:noFill/>
          <a:ln>
            <a:solidFill>
              <a:srgbClr val="1524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2294722" y="3392430"/>
            <a:ext cx="169782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/>
              <a:t>Profile</a:t>
            </a:r>
            <a:endParaRPr lang="en-US" altLang="ko-KR" sz="1400" b="1"/>
          </a:p>
          <a:p>
            <a:pPr algn="ctr">
              <a:defRPr/>
            </a:pPr>
            <a:endParaRPr lang="en-US" altLang="ko-KR" sz="800" b="1"/>
          </a:p>
          <a:p>
            <a:pPr lvl="0">
              <a:defRPr/>
            </a:pPr>
            <a:r>
              <a:rPr lang="ko-KR" altLang="en-US" sz="1400"/>
              <a:t>클릭 시 유저 상세 정보 표시 및 사진</a:t>
            </a:r>
            <a:r>
              <a:rPr lang="en-US" altLang="ko-KR" sz="1400"/>
              <a:t>, </a:t>
            </a:r>
            <a:r>
              <a:rPr lang="ko-KR" altLang="en-US" sz="1400"/>
              <a:t>이름</a:t>
            </a:r>
            <a:r>
              <a:rPr lang="en-US" altLang="ko-KR" sz="1400"/>
              <a:t>, </a:t>
            </a:r>
            <a:r>
              <a:rPr lang="ko-KR" altLang="en-US" sz="1400"/>
              <a:t>개인정보 편집 가능</a:t>
            </a:r>
            <a:endParaRPr lang="ko-KR" altLang="en-US" sz="1400"/>
          </a:p>
        </p:txBody>
      </p:sp>
      <p:sp>
        <p:nvSpPr>
          <p:cNvPr id="83" name="TextBox 82"/>
          <p:cNvSpPr txBox="1"/>
          <p:nvPr/>
        </p:nvSpPr>
        <p:spPr>
          <a:xfrm>
            <a:off x="8402483" y="3438597"/>
            <a:ext cx="147826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/>
              <a:t>Issues</a:t>
            </a:r>
            <a:endParaRPr lang="en-US" altLang="ko-KR" sz="1400" b="1"/>
          </a:p>
          <a:p>
            <a:pPr algn="ctr">
              <a:defRPr/>
            </a:pPr>
            <a:endParaRPr lang="en-US" altLang="ko-KR" sz="800" b="1"/>
          </a:p>
          <a:p>
            <a:pPr lvl="0">
              <a:defRPr/>
            </a:pPr>
            <a:r>
              <a:rPr lang="ko-KR" altLang="en-US" sz="1400"/>
              <a:t>여러 프로젝트들의 알림 기능</a:t>
            </a:r>
            <a:r>
              <a:rPr lang="en-US" altLang="ko-KR" sz="1400"/>
              <a:t>. </a:t>
            </a:r>
            <a:r>
              <a:rPr lang="ko-KR" altLang="en-US" sz="1400"/>
              <a:t> 특정 사람에 대한 특정 요구 사항 기제 가능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28392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유저 시나리오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78803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89561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실제 사용자가 사용하게 될 화면을 기반으로 시나리오 작성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29290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NanumGothic"/>
                <a:ea typeface="NanumGothic"/>
              </a:rPr>
              <a:t>메인 화면 </a:t>
            </a:r>
            <a:r>
              <a:rPr lang="en-US" altLang="ko-KR" sz="2400" spc="-300">
                <a:solidFill>
                  <a:srgbClr val="393939"/>
                </a:solidFill>
                <a:latin typeface="NanumGothic"/>
                <a:ea typeface="NanumGothic"/>
              </a:rPr>
              <a:t>- Repositories</a:t>
            </a:r>
            <a:endParaRPr lang="en-US" altLang="ko-KR" sz="2400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AutoShape 8" descr="테이블 무료 아이콘 - Icon-Icons.com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07593" y="2396834"/>
            <a:ext cx="7247528" cy="431031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Profile      Overview      </a:t>
            </a:r>
            <a:r>
              <a:rPr lang="en-US" altLang="ko-KR" sz="1600" b="1">
                <a:solidFill>
                  <a:schemeClr val="tx1"/>
                </a:solidFill>
              </a:rPr>
              <a:t>Repositories</a:t>
            </a:r>
            <a:r>
              <a:rPr lang="en-US" altLang="ko-KR" sz="1600">
                <a:solidFill>
                  <a:schemeClr val="tx1"/>
                </a:solidFill>
              </a:rPr>
              <a:t>      Issues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54200" y="2184920"/>
            <a:ext cx="8609223" cy="4051144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07593" y="3117850"/>
            <a:ext cx="7247528" cy="3429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Search repository</a:t>
            </a:r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6" name="직선 연결선 25"/>
          <p:cNvCxnSpPr>
            <a:stCxn id="44" idx="1"/>
          </p:cNvCxnSpPr>
          <p:nvPr/>
        </p:nvCxnSpPr>
        <p:spPr>
          <a:xfrm flipH="1">
            <a:off x="10045701" y="4823047"/>
            <a:ext cx="482600" cy="682403"/>
          </a:xfrm>
          <a:prstGeom prst="line">
            <a:avLst/>
          </a:prstGeom>
          <a:ln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32329" y="4464051"/>
            <a:ext cx="1590321" cy="558799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Repository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관리 </a:t>
            </a:r>
            <a:r>
              <a:rPr lang="en-US" altLang="ko-KR" sz="1600" b="1">
                <a:solidFill>
                  <a:schemeClr val="tx1"/>
                </a:solidFill>
              </a:rPr>
              <a:t>box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0443" y="3740150"/>
            <a:ext cx="2330450" cy="121285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Repository 1</a:t>
            </a:r>
            <a:endParaRPr lang="en-US" altLang="ko-KR" sz="16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 Last update: 2022/02/04</a:t>
            </a:r>
            <a:endParaRPr lang="en-US" altLang="ko-KR" sz="120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 Creator: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홍길동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 2 files exists</a:t>
            </a:r>
            <a:endParaRPr lang="en-US" altLang="ko-K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15843" y="3740150"/>
            <a:ext cx="2330450" cy="121285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Repository 2</a:t>
            </a:r>
            <a:endParaRPr lang="en-US" altLang="ko-KR" sz="16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 Last update: 2022/02/08</a:t>
            </a:r>
            <a:endParaRPr lang="en-US" altLang="ko-KR" sz="120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 Creator: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김철수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 5 files exists</a:t>
            </a: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624093" y="3740150"/>
            <a:ext cx="2330450" cy="121285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Repository 3</a:t>
            </a:r>
            <a:endParaRPr lang="en-US" altLang="ko-KR" sz="16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 Last update: 2022/02/13</a:t>
            </a:r>
            <a:endParaRPr lang="en-US" altLang="ko-KR" sz="120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 Creator: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홍길동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 5 files exists</a:t>
            </a:r>
            <a:endParaRPr lang="ko-KR" altLang="en-US" sz="12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50443" y="5270500"/>
            <a:ext cx="7495257" cy="4953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1e325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+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 descr="C:\Users\jimin\Downloads\lock1-removebg-preview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73414" y="3740150"/>
            <a:ext cx="438938" cy="451695"/>
          </a:xfrm>
          <a:prstGeom prst="rect">
            <a:avLst/>
          </a:prstGeom>
          <a:noFill/>
        </p:spPr>
      </p:pic>
      <p:cxnSp>
        <p:nvCxnSpPr>
          <p:cNvPr id="37" name="직선 연결선 36"/>
          <p:cNvCxnSpPr/>
          <p:nvPr/>
        </p:nvCxnSpPr>
        <p:spPr>
          <a:xfrm flipH="1">
            <a:off x="1452015" y="3263901"/>
            <a:ext cx="1155578" cy="163063"/>
          </a:xfrm>
          <a:prstGeom prst="line">
            <a:avLst/>
          </a:prstGeom>
          <a:ln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86079" y="3435352"/>
            <a:ext cx="1590321" cy="558799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Repository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검색창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pic>
        <p:nvPicPr>
          <p:cNvPr id="41" name="Picture 4" descr="C:\Users\jimin\Downloads\lock2-removebg-preview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27506" y="3744573"/>
            <a:ext cx="427037" cy="427947"/>
          </a:xfrm>
          <a:prstGeom prst="rect">
            <a:avLst/>
          </a:prstGeom>
          <a:noFill/>
        </p:spPr>
      </p:pic>
      <p:cxnSp>
        <p:nvCxnSpPr>
          <p:cNvPr id="43" name="직선 연결선 42"/>
          <p:cNvCxnSpPr/>
          <p:nvPr/>
        </p:nvCxnSpPr>
        <p:spPr>
          <a:xfrm flipH="1">
            <a:off x="1394865" y="4300988"/>
            <a:ext cx="1155578" cy="163063"/>
          </a:xfrm>
          <a:prstGeom prst="line">
            <a:avLst/>
          </a:prstGeom>
          <a:ln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528301" y="4210493"/>
            <a:ext cx="1663700" cy="1225108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Repository </a:t>
            </a:r>
            <a:r>
              <a:rPr lang="ko-KR" altLang="en-US" sz="1200" b="1">
                <a:solidFill>
                  <a:schemeClr val="tx1"/>
                </a:solidFill>
              </a:rPr>
              <a:t>추가</a:t>
            </a:r>
            <a:endParaRPr lang="ko-KR" altLang="en-US" sz="12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Drag &amp; Drop</a:t>
            </a:r>
            <a:r>
              <a:rPr lang="ko-KR" altLang="en-US" sz="1200">
                <a:solidFill>
                  <a:schemeClr val="tx1"/>
                </a:solidFill>
              </a:rPr>
              <a:t>을 통한 </a:t>
            </a:r>
            <a:r>
              <a:rPr lang="en-US" altLang="ko-KR" sz="1200">
                <a:solidFill>
                  <a:schemeClr val="tx1"/>
                </a:solidFill>
              </a:rPr>
              <a:t>Repository </a:t>
            </a:r>
            <a:r>
              <a:rPr lang="ko-KR" altLang="en-US" sz="1200">
                <a:solidFill>
                  <a:schemeClr val="tx1"/>
                </a:solidFill>
              </a:rPr>
              <a:t>추가 박스</a:t>
            </a:r>
            <a:r>
              <a:rPr lang="en-US" altLang="ko-KR" sz="1200">
                <a:solidFill>
                  <a:schemeClr val="tx1"/>
                </a:solidFill>
              </a:rPr>
              <a:t>. </a:t>
            </a:r>
            <a:r>
              <a:rPr lang="ko-KR" altLang="en-US" sz="1200">
                <a:solidFill>
                  <a:schemeClr val="tx1"/>
                </a:solidFill>
              </a:rPr>
              <a:t>폴더 및 파일 </a:t>
            </a:r>
            <a:r>
              <a:rPr lang="en-US" altLang="ko-KR" sz="1200">
                <a:solidFill>
                  <a:schemeClr val="tx1"/>
                </a:solidFill>
              </a:rPr>
              <a:t>Drop </a:t>
            </a:r>
            <a:r>
              <a:rPr lang="ko-KR" altLang="en-US" sz="1200">
                <a:solidFill>
                  <a:schemeClr val="tx1"/>
                </a:solidFill>
              </a:rPr>
              <a:t>시 새 </a:t>
            </a:r>
            <a:r>
              <a:rPr lang="en-US" altLang="ko-KR" sz="1200">
                <a:solidFill>
                  <a:schemeClr val="tx1"/>
                </a:solidFill>
              </a:rPr>
              <a:t>Repository </a:t>
            </a:r>
            <a:r>
              <a:rPr lang="ko-KR" altLang="en-US" sz="1200">
                <a:solidFill>
                  <a:schemeClr val="tx1"/>
                </a:solidFill>
              </a:rPr>
              <a:t>생성 및 컴퓨터 위치 연결</a:t>
            </a:r>
            <a:endParaRPr lang="en-US" altLang="ko-KR" sz="1200">
              <a:solidFill>
                <a:schemeClr val="tx1"/>
              </a:solidFill>
            </a:endParaRPr>
          </a:p>
        </p:txBody>
      </p:sp>
      <p:pic>
        <p:nvPicPr>
          <p:cNvPr id="54" name="Picture 3" descr="C:\Users\jimin\Downloads\lock1-removebg-preview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06798" y="3744573"/>
            <a:ext cx="438938" cy="4516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28392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유저 시나리오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78803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89561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실제 사용자가 사용하게 될 화면을 기반으로 시나리오 작성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15055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rgbClr val="393939"/>
                </a:solidFill>
                <a:latin typeface="NanumGothic"/>
                <a:ea typeface="NanumGothic"/>
              </a:rPr>
              <a:t>Repositories</a:t>
            </a:r>
            <a:endParaRPr lang="en-US" altLang="ko-KR" sz="2400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 cap="flat" cmpd="sng" algn="ctr">
            <a:solidFill>
              <a:srgbClr val="1e325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AutoShape 8" descr="테이블 무료 아이콘 - Icon-Icons.com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07593" y="2396834"/>
            <a:ext cx="7247528" cy="431031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Profile      Overview      </a:t>
            </a:r>
            <a:r>
              <a:rPr lang="en-US" altLang="ko-KR" sz="1600" b="1">
                <a:solidFill>
                  <a:schemeClr val="tx1"/>
                </a:solidFill>
              </a:rPr>
              <a:t>Repositories</a:t>
            </a:r>
            <a:r>
              <a:rPr lang="en-US" altLang="ko-KR" sz="1600">
                <a:solidFill>
                  <a:schemeClr val="tx1"/>
                </a:solidFill>
              </a:rPr>
              <a:t>      Issues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54200" y="2184920"/>
            <a:ext cx="8609223" cy="4051144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10138" y="2964934"/>
            <a:ext cx="15408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Repository 1</a:t>
            </a:r>
            <a:endParaRPr lang="ko-KR" altLang="en-US" b="1"/>
          </a:p>
        </p:txBody>
      </p:sp>
      <p:sp>
        <p:nvSpPr>
          <p:cNvPr id="9" name="직사각형 8"/>
          <p:cNvSpPr/>
          <p:nvPr/>
        </p:nvSpPr>
        <p:spPr>
          <a:xfrm>
            <a:off x="2703016" y="3486150"/>
            <a:ext cx="3270250" cy="39370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File 1.dox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03016" y="4013642"/>
            <a:ext cx="3270250" cy="39370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File 2.pdf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77616" y="4857750"/>
            <a:ext cx="4036558" cy="10922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73266" y="3529111"/>
            <a:ext cx="7409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3 days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73266" y="4056603"/>
            <a:ext cx="7409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4 days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2677615" y="5165526"/>
            <a:ext cx="4036559" cy="9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71932" y="4857748"/>
            <a:ext cx="120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Collaborator</a:t>
            </a:r>
            <a:endParaRPr lang="ko-KR" altLang="en-US" sz="1400"/>
          </a:p>
        </p:txBody>
      </p:sp>
      <p:cxnSp>
        <p:nvCxnSpPr>
          <p:cNvPr id="18" name="직선 연결선 17"/>
          <p:cNvCxnSpPr/>
          <p:nvPr/>
        </p:nvCxnSpPr>
        <p:spPr>
          <a:xfrm>
            <a:off x="6147158" y="4857749"/>
            <a:ext cx="0" cy="30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6948" y="4826972"/>
            <a:ext cx="3289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+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241016" y="5170289"/>
            <a:ext cx="80021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/>
              <a:t>김철수</a:t>
            </a:r>
            <a:endParaRPr lang="ko-KR" altLang="en-US" sz="1600"/>
          </a:p>
          <a:p>
            <a:pPr>
              <a:lnSpc>
                <a:spcPct val="150000"/>
              </a:lnSpc>
              <a:defRPr/>
            </a:pPr>
            <a:r>
              <a:rPr lang="ko-KR" altLang="en-US" sz="1600"/>
              <a:t>김영희</a:t>
            </a:r>
            <a:endParaRPr lang="ko-KR" altLang="en-US" sz="1600"/>
          </a:p>
        </p:txBody>
      </p:sp>
      <p:sp>
        <p:nvSpPr>
          <p:cNvPr id="25" name="직사각형 24"/>
          <p:cNvSpPr/>
          <p:nvPr/>
        </p:nvSpPr>
        <p:spPr>
          <a:xfrm>
            <a:off x="4351457" y="5255731"/>
            <a:ext cx="838200" cy="296237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Read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14347" y="5249381"/>
            <a:ext cx="838200" cy="296237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Edit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49590" y="5598486"/>
            <a:ext cx="838200" cy="296237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Read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12480" y="5592136"/>
            <a:ext cx="838200" cy="296237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Edit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H="1" flipV="1">
            <a:off x="1697001" y="2827865"/>
            <a:ext cx="2559955" cy="195103"/>
          </a:xfrm>
          <a:prstGeom prst="line">
            <a:avLst/>
          </a:prstGeom>
          <a:ln cap="flat" cmpd="sng" algn="ctr">
            <a:solidFill>
              <a:srgbClr val="1e3252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32079" y="3820286"/>
            <a:ext cx="1590321" cy="390206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File </a:t>
            </a:r>
            <a:r>
              <a:rPr lang="ko-KR" altLang="en-US" sz="1600" b="1">
                <a:solidFill>
                  <a:schemeClr val="tx1"/>
                </a:solidFill>
              </a:rPr>
              <a:t>관리 </a:t>
            </a:r>
            <a:r>
              <a:rPr lang="en-US" altLang="ko-KR" sz="1600" b="1">
                <a:solidFill>
                  <a:schemeClr val="tx1"/>
                </a:solidFill>
              </a:rPr>
              <a:t>box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1372616" y="5011638"/>
            <a:ext cx="1304999" cy="163414"/>
          </a:xfrm>
          <a:prstGeom prst="line">
            <a:avLst/>
          </a:prstGeom>
          <a:ln cap="flat" cmpd="sng" algn="ctr">
            <a:solidFill>
              <a:srgbClr val="1e3252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6679" y="5183440"/>
            <a:ext cx="1590321" cy="1052624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협력자 관리 </a:t>
            </a:r>
            <a:r>
              <a:rPr lang="en-US" altLang="ko-KR" sz="1200" b="1">
                <a:solidFill>
                  <a:schemeClr val="tx1"/>
                </a:solidFill>
              </a:rPr>
              <a:t>box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</a:rPr>
              <a:t>협력자 추가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삭제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읽기 권한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수정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</a:rPr>
              <a:t>권한 부여</a:t>
            </a:r>
            <a:r>
              <a:rPr lang="en-US" altLang="ko-KR" sz="1200">
                <a:solidFill>
                  <a:schemeClr val="tx1"/>
                </a:solidFill>
              </a:rPr>
              <a:t>. </a:t>
            </a:r>
            <a:r>
              <a:rPr lang="ko-KR" altLang="en-US" sz="1200">
                <a:solidFill>
                  <a:schemeClr val="tx1"/>
                </a:solidFill>
              </a:rPr>
              <a:t>권한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</a:rPr>
              <a:t>부여시 알림 발송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248815" y="5249381"/>
            <a:ext cx="327069" cy="296237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-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246948" y="5592136"/>
            <a:ext cx="328936" cy="296237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-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115" y="3550091"/>
            <a:ext cx="14798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Contribution</a:t>
            </a:r>
            <a:endParaRPr lang="ko-KR" altLang="en-US" b="1"/>
          </a:p>
        </p:txBody>
      </p:sp>
      <p:graphicFrame>
        <p:nvGraphicFramePr>
          <p:cNvPr id="48" name="차트 47"/>
          <p:cNvGraphicFramePr/>
          <p:nvPr/>
        </p:nvGraphicFramePr>
        <p:xfrm>
          <a:off x="7270977" y="3765079"/>
          <a:ext cx="2431938" cy="2323487"/>
        </p:xfrm>
        <a:graphic>
          <a:graphicData uri="http://schemas.openxmlformats.org/drawingml/2006/chart">
            <c:chart r:id="rId2"/>
          </a:graphicData>
        </a:graphic>
      </p:graphicFrame>
      <p:cxnSp>
        <p:nvCxnSpPr>
          <p:cNvPr id="50" name="직선 연결선 49"/>
          <p:cNvCxnSpPr/>
          <p:nvPr/>
        </p:nvCxnSpPr>
        <p:spPr>
          <a:xfrm flipH="1" flipV="1">
            <a:off x="9161594" y="4013352"/>
            <a:ext cx="1384485" cy="444956"/>
          </a:xfrm>
          <a:prstGeom prst="line">
            <a:avLst/>
          </a:prstGeom>
          <a:ln cap="flat" cmpd="sng" algn="ctr">
            <a:solidFill>
              <a:srgbClr val="1e3252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546077" y="4407342"/>
            <a:ext cx="1590321" cy="390206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기여도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ko-KR" altLang="en-US" sz="1600" b="1">
                <a:solidFill>
                  <a:schemeClr val="tx1"/>
                </a:solidFill>
              </a:rPr>
              <a:t>관리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pic>
        <p:nvPicPr>
          <p:cNvPr id="59" name="Picture 3" descr="C:\Users\jimin\Downloads\lock1-removebg-preview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56956" y="2923565"/>
            <a:ext cx="438938" cy="451695"/>
          </a:xfrm>
          <a:prstGeom prst="rect">
            <a:avLst/>
          </a:prstGeom>
          <a:noFill/>
        </p:spPr>
      </p:pic>
      <p:cxnSp>
        <p:nvCxnSpPr>
          <p:cNvPr id="60" name="직선 연결선 59"/>
          <p:cNvCxnSpPr>
            <a:stCxn id="9" idx="1"/>
            <a:endCxn id="41" idx="3"/>
          </p:cNvCxnSpPr>
          <p:nvPr/>
        </p:nvCxnSpPr>
        <p:spPr>
          <a:xfrm flipH="1">
            <a:off x="1722400" y="3683000"/>
            <a:ext cx="980616" cy="332389"/>
          </a:xfrm>
          <a:prstGeom prst="line">
            <a:avLst/>
          </a:prstGeom>
          <a:ln cap="flat" cmpd="sng" algn="ctr">
            <a:solidFill>
              <a:srgbClr val="1e3252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6679" y="2632762"/>
            <a:ext cx="1590321" cy="390206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</a:rPr>
              <a:t>Public/Private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943953" y="3064776"/>
            <a:ext cx="911168" cy="290297"/>
          </a:xfrm>
          <a:prstGeom prst="roundRect">
            <a:avLst>
              <a:gd name="adj" fmla="val 16667"/>
            </a:avLst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Pull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904477" y="3064776"/>
            <a:ext cx="911168" cy="290297"/>
          </a:xfrm>
          <a:prstGeom prst="roundRect">
            <a:avLst>
              <a:gd name="adj" fmla="val 16667"/>
            </a:avLst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Push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H="1">
            <a:off x="9855122" y="3209924"/>
            <a:ext cx="690957" cy="1"/>
          </a:xfrm>
          <a:prstGeom prst="line">
            <a:avLst/>
          </a:prstGeom>
          <a:ln cap="flat" cmpd="sng" algn="ctr">
            <a:solidFill>
              <a:srgbClr val="1e3252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0546078" y="1917700"/>
            <a:ext cx="1590321" cy="219710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Repository Push/Pull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12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Pull: </a:t>
            </a:r>
            <a:r>
              <a:rPr lang="ko-KR" altLang="en-US" sz="1200">
                <a:solidFill>
                  <a:schemeClr val="tx1"/>
                </a:solidFill>
              </a:rPr>
              <a:t>새 협력자가 컴퓨터 내 저장 위치를 선택하여 </a:t>
            </a:r>
            <a:r>
              <a:rPr lang="en-US" altLang="ko-KR" sz="1200">
                <a:solidFill>
                  <a:schemeClr val="tx1"/>
                </a:solidFill>
              </a:rPr>
              <a:t>Pull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Push: </a:t>
            </a:r>
            <a:r>
              <a:rPr lang="ko-KR" altLang="en-US" sz="1200">
                <a:solidFill>
                  <a:schemeClr val="tx1"/>
                </a:solidFill>
              </a:rPr>
              <a:t>컴퓨터 내 파일을 저장하면서 </a:t>
            </a:r>
            <a:r>
              <a:rPr lang="en-US" altLang="ko-KR" sz="1200">
                <a:solidFill>
                  <a:schemeClr val="tx1"/>
                </a:solidFill>
              </a:rPr>
              <a:t>Push</a:t>
            </a:r>
            <a:r>
              <a:rPr lang="ko-KR" altLang="en-US" sz="1200">
                <a:solidFill>
                  <a:schemeClr val="tx1"/>
                </a:solidFill>
              </a:rPr>
              <a:t>하거나 사이트에서 </a:t>
            </a:r>
            <a:r>
              <a:rPr lang="en-US" altLang="ko-KR" sz="1200">
                <a:solidFill>
                  <a:schemeClr val="tx1"/>
                </a:solidFill>
              </a:rPr>
              <a:t>Push </a:t>
            </a:r>
            <a:r>
              <a:rPr lang="ko-KR" altLang="en-US" sz="1200">
                <a:solidFill>
                  <a:schemeClr val="tx1"/>
                </a:solidFill>
              </a:rPr>
              <a:t>가능</a:t>
            </a:r>
            <a:endParaRPr lang="en-US" altLang="ko-KR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28392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유저 시나리오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78803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89561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실제 사용자가 사용하게 될 화면을 기반으로 시나리오 작성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213552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rgbClr val="393939"/>
                </a:solidFill>
                <a:latin typeface="NanumGothic"/>
                <a:ea typeface="NanumGothic"/>
              </a:rPr>
              <a:t>Repositories - File</a:t>
            </a:r>
            <a:endParaRPr lang="en-US" altLang="ko-KR" sz="2400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AutoShape 8" descr="테이블 무료 아이콘 - Icon-Icons.com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07593" y="2396834"/>
            <a:ext cx="7247528" cy="431031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Profile      Overview      </a:t>
            </a:r>
            <a:r>
              <a:rPr lang="en-US" altLang="ko-KR" sz="1600" b="1">
                <a:solidFill>
                  <a:schemeClr val="tx1"/>
                </a:solidFill>
              </a:rPr>
              <a:t>Repositories</a:t>
            </a:r>
            <a:r>
              <a:rPr lang="en-US" altLang="ko-KR" sz="1600">
                <a:solidFill>
                  <a:schemeClr val="tx1"/>
                </a:solidFill>
              </a:rPr>
              <a:t>      Issues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54200" y="2184920"/>
            <a:ext cx="8609223" cy="4051144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10138" y="2964934"/>
            <a:ext cx="18405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File 2.pdf (V-3)</a:t>
            </a:r>
            <a:endParaRPr lang="ko-KR" altLang="en-US" b="1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77615" y="4857750"/>
            <a:ext cx="7177505" cy="1225550"/>
          </a:xfrm>
          <a:prstGeom prst="roundRect">
            <a:avLst>
              <a:gd name="adj" fmla="val 16667"/>
            </a:avLst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03016" y="3486150"/>
            <a:ext cx="6371134" cy="113665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24284" y="3536950"/>
            <a:ext cx="700766" cy="39370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비교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24284" y="4102100"/>
            <a:ext cx="700766" cy="39370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요약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909" y="3564161"/>
            <a:ext cx="60861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2022 </a:t>
            </a:r>
            <a:r>
              <a:rPr lang="ko-KR" altLang="en-US" b="1"/>
              <a:t>코로나 동향 보고서</a:t>
            </a:r>
            <a:endParaRPr lang="ko-KR" altLang="en-US" b="1"/>
          </a:p>
          <a:p>
            <a:pPr lvl="0">
              <a:defRPr/>
            </a:pPr>
            <a:r>
              <a:rPr lang="en-US" altLang="ko-KR" sz="1400"/>
              <a:t> </a:t>
            </a:r>
            <a:endParaRPr lang="en-US" altLang="ko-KR" sz="1400"/>
          </a:p>
          <a:p>
            <a:pPr lvl="0">
              <a:defRPr/>
            </a:pPr>
            <a:r>
              <a:rPr lang="en-US" altLang="ko-KR" sz="1400">
                <a:latin typeface="Dotum"/>
                <a:ea typeface="Dotum"/>
              </a:rPr>
              <a:t> 21</a:t>
            </a:r>
            <a:r>
              <a:rPr lang="ko-KR" altLang="en-US" sz="1400">
                <a:latin typeface="Dotum"/>
                <a:ea typeface="Dotum"/>
              </a:rPr>
              <a:t>세기 </a:t>
            </a:r>
            <a:r>
              <a:rPr lang="en-US" altLang="ko-KR" sz="1400">
                <a:latin typeface="Dotum"/>
                <a:ea typeface="Dotum"/>
              </a:rPr>
              <a:t>SARS</a:t>
            </a:r>
            <a:r>
              <a:rPr lang="ko-KR" altLang="en-US" sz="1400">
                <a:latin typeface="Dotum"/>
                <a:ea typeface="Dotum"/>
              </a:rPr>
              <a:t>의 발발로 시작된 감염병 마라톤은 신종 플루</a:t>
            </a:r>
            <a:r>
              <a:rPr lang="en-US" altLang="ko-KR" sz="1400">
                <a:latin typeface="Dotum"/>
                <a:ea typeface="Dotum"/>
              </a:rPr>
              <a:t>, </a:t>
            </a:r>
            <a:r>
              <a:rPr lang="ko-KR" altLang="en-US" sz="1400">
                <a:latin typeface="Dotum"/>
                <a:ea typeface="Dotum"/>
              </a:rPr>
              <a:t>중동 호흡기 증후군 등의 팬데믹 수준의 감염병들이 몇 년 간격으로 터져 나왔다</a:t>
            </a:r>
            <a:r>
              <a:rPr lang="en-US" altLang="ko-KR" sz="1400">
                <a:latin typeface="Dotum"/>
                <a:ea typeface="Dotum"/>
              </a:rPr>
              <a:t>. </a:t>
            </a:r>
            <a:r>
              <a:rPr lang="ko-KR" altLang="en-US" sz="1400">
                <a:latin typeface="Dotum"/>
                <a:ea typeface="Dotum"/>
              </a:rPr>
              <a:t>사실</a:t>
            </a:r>
            <a:endParaRPr lang="ko-KR" altLang="en-US" sz="1400">
              <a:latin typeface="Dotum"/>
              <a:ea typeface="Dotu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09050" y="3508374"/>
            <a:ext cx="165100" cy="1114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09050" y="3486150"/>
            <a:ext cx="165100" cy="16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758596" y="5445125"/>
            <a:ext cx="919020" cy="25400"/>
          </a:xfrm>
          <a:prstGeom prst="line">
            <a:avLst/>
          </a:prstGeom>
          <a:ln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543265" y="3568700"/>
            <a:ext cx="1590321" cy="390206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특정 버전 비교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916258" y="4276406"/>
            <a:ext cx="609421" cy="0"/>
          </a:xfrm>
          <a:prstGeom prst="line">
            <a:avLst/>
          </a:prstGeom>
          <a:ln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0534472" y="4111306"/>
            <a:ext cx="1590321" cy="879794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해당 버전 </a:t>
            </a:r>
            <a:endParaRPr lang="ko-KR" altLang="en-US" sz="16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변경점 요약 및 패치노트 표시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02845" y="4902200"/>
            <a:ext cx="6664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  History		</a:t>
            </a:r>
            <a:r>
              <a:rPr lang="ko-KR" altLang="en-US" sz="1600"/>
              <a:t>이름</a:t>
            </a:r>
            <a:r>
              <a:rPr lang="en-US" altLang="ko-KR" sz="1600"/>
              <a:t>		</a:t>
            </a:r>
            <a:r>
              <a:rPr lang="ko-KR" altLang="en-US" sz="1600"/>
              <a:t>날짜</a:t>
            </a:r>
            <a:r>
              <a:rPr lang="en-US" altLang="ko-KR" sz="1600"/>
              <a:t>		</a:t>
            </a:r>
            <a:r>
              <a:rPr lang="ko-KR" altLang="en-US" sz="1600"/>
              <a:t>패치노트</a:t>
            </a:r>
            <a:endParaRPr lang="ko-KR" alt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3265767" y="5221187"/>
            <a:ext cx="506870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/>
              <a:t>V-3</a:t>
            </a:r>
            <a:endParaRPr lang="en-US" altLang="ko-KR" sz="1400" b="1"/>
          </a:p>
          <a:p>
            <a:pPr lvl="0">
              <a:defRPr/>
            </a:pPr>
            <a:r>
              <a:rPr lang="en-US" altLang="ko-KR" sz="1400"/>
              <a:t>V-2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V-1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4770717" y="5240754"/>
            <a:ext cx="723275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/>
              <a:t>홍길동</a:t>
            </a:r>
            <a:endParaRPr lang="ko-KR" altLang="en-US" sz="1400" b="1"/>
          </a:p>
          <a:p>
            <a:pPr lvl="0">
              <a:defRPr/>
            </a:pPr>
            <a:r>
              <a:rPr lang="ko-KR" altLang="en-US" sz="1400"/>
              <a:t>김철수</a:t>
            </a:r>
            <a:endParaRPr lang="ko-KR" altLang="en-US" sz="1400"/>
          </a:p>
          <a:p>
            <a:pPr lvl="0">
              <a:defRPr/>
            </a:pPr>
            <a:r>
              <a:rPr lang="ko-KR" altLang="en-US" sz="1400"/>
              <a:t>김영희</a:t>
            </a:r>
            <a:endParaRPr lang="ko-KR" alt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6408652" y="5240754"/>
            <a:ext cx="1156086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/>
              <a:t>2022/02/03</a:t>
            </a:r>
            <a:endParaRPr lang="en-US" altLang="ko-KR" sz="1400" b="1"/>
          </a:p>
          <a:p>
            <a:pPr lvl="0">
              <a:defRPr/>
            </a:pPr>
            <a:r>
              <a:rPr lang="en-US" altLang="ko-KR" sz="1400"/>
              <a:t>2022/02/01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2022/01/30</a:t>
            </a:r>
            <a:endParaRPr lang="ko-KR" altLang="en-US" sz="1400"/>
          </a:p>
        </p:txBody>
      </p:sp>
      <p:sp>
        <p:nvSpPr>
          <p:cNvPr id="37" name="직사각형 36"/>
          <p:cNvSpPr/>
          <p:nvPr/>
        </p:nvSpPr>
        <p:spPr>
          <a:xfrm>
            <a:off x="132081" y="5098591"/>
            <a:ext cx="1626516" cy="1200609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히스토리 관리 </a:t>
            </a:r>
            <a:r>
              <a:rPr lang="en-US" altLang="ko-KR" sz="1200" b="1">
                <a:solidFill>
                  <a:schemeClr val="tx1"/>
                </a:solidFill>
              </a:rPr>
              <a:t>box</a:t>
            </a:r>
            <a:endParaRPr lang="en-US" altLang="ko-KR" sz="1200" b="1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chemeClr val="tx1"/>
                </a:solidFill>
              </a:rPr>
              <a:t>버전 이름 및 수정자 이름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수정 날짜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패치노트 표시</a:t>
            </a:r>
            <a:r>
              <a:rPr lang="en-US" altLang="ko-KR" sz="1200">
                <a:solidFill>
                  <a:schemeClr val="tx1"/>
                </a:solidFill>
              </a:rPr>
              <a:t>. </a:t>
            </a:r>
            <a:r>
              <a:rPr lang="ko-KR" altLang="en-US" sz="1200">
                <a:solidFill>
                  <a:schemeClr val="tx1"/>
                </a:solidFill>
              </a:rPr>
              <a:t>버전 선택 시 해당 버전 내용 표시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9916258" y="3763803"/>
            <a:ext cx="609421" cy="0"/>
          </a:xfrm>
          <a:prstGeom prst="line">
            <a:avLst/>
          </a:prstGeom>
          <a:ln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flipV="1">
            <a:off x="8910845" y="5268742"/>
            <a:ext cx="204371" cy="204371"/>
          </a:xfrm>
          <a:prstGeom prst="rect">
            <a:avLst/>
          </a:prstGeom>
          <a:noFill/>
        </p:spPr>
      </p:pic>
      <p:pic>
        <p:nvPicPr>
          <p:cNvPr id="36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flipV="1">
            <a:off x="8910845" y="5507900"/>
            <a:ext cx="204371" cy="204371"/>
          </a:xfrm>
          <a:prstGeom prst="rect">
            <a:avLst/>
          </a:prstGeom>
          <a:noFill/>
        </p:spPr>
      </p:pic>
      <p:pic>
        <p:nvPicPr>
          <p:cNvPr id="38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flipV="1">
            <a:off x="8910845" y="5755480"/>
            <a:ext cx="204371" cy="20437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28392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유저 시나리오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78803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89561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실제 사용자가 사용하게 될 화면을 기반으로 시나리오 작성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29177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rgbClr val="393939"/>
                </a:solidFill>
                <a:latin typeface="NanumGothic"/>
                <a:ea typeface="NanumGothic"/>
              </a:rPr>
              <a:t>Repositories – File - </a:t>
            </a:r>
            <a:r>
              <a:rPr lang="ko-KR" altLang="en-US" sz="2400" spc="-300">
                <a:solidFill>
                  <a:srgbClr val="393939"/>
                </a:solidFill>
                <a:latin typeface="NanumGothic"/>
                <a:ea typeface="NanumGothic"/>
              </a:rPr>
              <a:t>비교</a:t>
            </a:r>
            <a:endParaRPr lang="en-US" altLang="ko-KR" sz="2400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AutoShape 8" descr="테이블 무료 아이콘 - Icon-Icons.com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07593" y="2396834"/>
            <a:ext cx="7247528" cy="431031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Profile      Overview      </a:t>
            </a:r>
            <a:r>
              <a:rPr lang="en-US" altLang="ko-KR" sz="1600" b="1">
                <a:solidFill>
                  <a:schemeClr val="tx1"/>
                </a:solidFill>
              </a:rPr>
              <a:t>Repositories</a:t>
            </a:r>
            <a:r>
              <a:rPr lang="en-US" altLang="ko-KR" sz="1600">
                <a:solidFill>
                  <a:schemeClr val="tx1"/>
                </a:solidFill>
              </a:rPr>
              <a:t>      Issues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54200" y="2184920"/>
            <a:ext cx="8609223" cy="4051144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10138" y="2964934"/>
            <a:ext cx="18405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File 2.pdf (V-3)</a:t>
            </a:r>
            <a:endParaRPr lang="ko-KR" altLang="en-US" b="1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77615" y="4857750"/>
            <a:ext cx="7177505" cy="1225550"/>
          </a:xfrm>
          <a:prstGeom prst="roundRect">
            <a:avLst>
              <a:gd name="adj" fmla="val 16667"/>
            </a:avLst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03016" y="3486150"/>
            <a:ext cx="6371134" cy="113665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24284" y="3536950"/>
            <a:ext cx="700766" cy="39370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비교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24284" y="4102100"/>
            <a:ext cx="700766" cy="39370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요약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909" y="3564161"/>
            <a:ext cx="60861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2022 </a:t>
            </a:r>
            <a:r>
              <a:rPr lang="ko-KR" altLang="en-US" b="1"/>
              <a:t>코로나 동향 보고서</a:t>
            </a:r>
            <a:endParaRPr lang="ko-KR" altLang="en-US" b="1"/>
          </a:p>
          <a:p>
            <a:pPr lvl="0">
              <a:defRPr/>
            </a:pPr>
            <a:r>
              <a:rPr lang="en-US" altLang="ko-KR" sz="1400"/>
              <a:t> </a:t>
            </a:r>
            <a:endParaRPr lang="en-US" altLang="ko-KR" sz="1400"/>
          </a:p>
          <a:p>
            <a:pPr lvl="0">
              <a:defRPr/>
            </a:pPr>
            <a:r>
              <a:rPr lang="en-US" altLang="ko-KR" sz="1400">
                <a:latin typeface="Dotum"/>
                <a:ea typeface="Dotum"/>
              </a:rPr>
              <a:t> 21</a:t>
            </a:r>
            <a:r>
              <a:rPr lang="ko-KR" altLang="en-US" sz="1400">
                <a:latin typeface="Dotum"/>
                <a:ea typeface="Dotum"/>
              </a:rPr>
              <a:t>세기 </a:t>
            </a:r>
            <a:r>
              <a:rPr lang="en-US" altLang="ko-KR" sz="1400">
                <a:latin typeface="Dotum"/>
                <a:ea typeface="Dotum"/>
              </a:rPr>
              <a:t>SARS</a:t>
            </a:r>
            <a:r>
              <a:rPr lang="ko-KR" altLang="en-US" sz="1400">
                <a:latin typeface="Dotum"/>
                <a:ea typeface="Dotum"/>
              </a:rPr>
              <a:t>의 발발로 시작된 감염병 마라톤은 신종 플루</a:t>
            </a:r>
            <a:r>
              <a:rPr lang="en-US" altLang="ko-KR" sz="1400">
                <a:latin typeface="Dotum"/>
                <a:ea typeface="Dotum"/>
              </a:rPr>
              <a:t>, </a:t>
            </a:r>
            <a:r>
              <a:rPr lang="ko-KR" altLang="en-US" sz="1400">
                <a:latin typeface="Dotum"/>
                <a:ea typeface="Dotum"/>
              </a:rPr>
              <a:t>중동 호흡기 증후군 등의 팬데믹 수준의 감염병들이 몇 년 간격으로 터져 나왔다</a:t>
            </a:r>
            <a:r>
              <a:rPr lang="en-US" altLang="ko-KR" sz="1400">
                <a:latin typeface="Dotum"/>
                <a:ea typeface="Dotum"/>
              </a:rPr>
              <a:t>. </a:t>
            </a:r>
            <a:r>
              <a:rPr lang="ko-KR" altLang="en-US" sz="1400">
                <a:latin typeface="Dotum"/>
                <a:ea typeface="Dotum"/>
              </a:rPr>
              <a:t>사실</a:t>
            </a:r>
            <a:endParaRPr lang="ko-KR" altLang="en-US" sz="1400">
              <a:latin typeface="Dotum"/>
              <a:ea typeface="Dotu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09050" y="3508374"/>
            <a:ext cx="165100" cy="1114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09050" y="3486150"/>
            <a:ext cx="165100" cy="16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688607" y="5240754"/>
            <a:ext cx="723275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/>
              <a:t>홍길동</a:t>
            </a:r>
            <a:endParaRPr lang="ko-KR" altLang="en-US" sz="1400" b="1"/>
          </a:p>
          <a:p>
            <a:pPr lvl="0">
              <a:defRPr/>
            </a:pPr>
            <a:r>
              <a:rPr lang="ko-KR" altLang="en-US" sz="1400"/>
              <a:t>김철수</a:t>
            </a:r>
            <a:endParaRPr lang="ko-KR" altLang="en-US" sz="1400"/>
          </a:p>
          <a:p>
            <a:pPr lvl="0">
              <a:defRPr/>
            </a:pPr>
            <a:r>
              <a:rPr lang="ko-KR" altLang="en-US" sz="1400"/>
              <a:t>김영희</a:t>
            </a:r>
            <a:endParaRPr lang="ko-KR" altLang="en-US" sz="1400"/>
          </a:p>
        </p:txBody>
      </p:sp>
      <p:sp>
        <p:nvSpPr>
          <p:cNvPr id="9" name="직사각형 8"/>
          <p:cNvSpPr/>
          <p:nvPr/>
        </p:nvSpPr>
        <p:spPr>
          <a:xfrm>
            <a:off x="4109997" y="2311842"/>
            <a:ext cx="3880494" cy="3797300"/>
          </a:xfrm>
          <a:prstGeom prst="rect">
            <a:avLst/>
          </a:prstGeom>
          <a:solidFill>
            <a:schemeClr val="bg1"/>
          </a:solidFill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5033" y="2345066"/>
            <a:ext cx="111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비교대상</a:t>
            </a:r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4109997" y="2765198"/>
            <a:ext cx="3880494" cy="0"/>
          </a:xfrm>
          <a:prstGeom prst="line">
            <a:avLst/>
          </a:prstGeom>
          <a:ln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50706" y="3460615"/>
            <a:ext cx="506870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V-2</a:t>
            </a:r>
            <a:endParaRPr lang="en-US" altLang="ko-KR" sz="14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1400"/>
              <a:t>V-1</a:t>
            </a:r>
            <a:endParaRPr lang="ko-KR" altLang="en-US" sz="1400"/>
          </a:p>
        </p:txBody>
      </p:sp>
      <p:sp>
        <p:nvSpPr>
          <p:cNvPr id="36" name="TextBox 35"/>
          <p:cNvSpPr txBox="1"/>
          <p:nvPr/>
        </p:nvSpPr>
        <p:spPr>
          <a:xfrm>
            <a:off x="4109998" y="2882900"/>
            <a:ext cx="3880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   </a:t>
            </a:r>
            <a:r>
              <a:rPr lang="en-US" altLang="ko-KR" sz="1600" b="1"/>
              <a:t>History         </a:t>
            </a:r>
            <a:r>
              <a:rPr lang="ko-KR" altLang="en-US" sz="1600" b="1"/>
              <a:t>이름</a:t>
            </a:r>
            <a:r>
              <a:rPr lang="en-US" altLang="ko-KR" sz="1600" b="1"/>
              <a:t>            </a:t>
            </a:r>
            <a:r>
              <a:rPr lang="ko-KR" altLang="en-US" sz="1600" b="1"/>
              <a:t>날짜</a:t>
            </a:r>
            <a:endParaRPr lang="ko-KR" altLang="en-US" sz="1600" b="1"/>
          </a:p>
        </p:txBody>
      </p:sp>
      <p:sp>
        <p:nvSpPr>
          <p:cNvPr id="38" name="TextBox 37"/>
          <p:cNvSpPr txBox="1"/>
          <p:nvPr/>
        </p:nvSpPr>
        <p:spPr>
          <a:xfrm>
            <a:off x="5543092" y="3443569"/>
            <a:ext cx="723275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김철수</a:t>
            </a:r>
            <a:endParaRPr lang="ko-KR" altLang="en-US" sz="14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ko-KR" altLang="en-US" sz="1400"/>
              <a:t>김영희</a:t>
            </a:r>
            <a:endParaRPr lang="ko-KR" alt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6593337" y="3443569"/>
            <a:ext cx="1156086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2022/02/01</a:t>
            </a:r>
            <a:endParaRPr lang="en-US" altLang="ko-KR" sz="14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1400"/>
              <a:t>2022/01/30</a:t>
            </a:r>
            <a:endParaRPr lang="ko-KR" altLang="en-US" sz="1400"/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7990492" y="1585330"/>
            <a:ext cx="1139400" cy="1466847"/>
          </a:xfrm>
          <a:prstGeom prst="line">
            <a:avLst/>
          </a:prstGeom>
          <a:ln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9129889" y="1390226"/>
            <a:ext cx="1590321" cy="527473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비교 대상 버전 선택창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02845" y="4902200"/>
            <a:ext cx="6664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/>
              <a:t>  History						</a:t>
            </a:r>
            <a:r>
              <a:rPr lang="ko-KR" altLang="en-US" sz="1600"/>
              <a:t>패치노트</a:t>
            </a:r>
            <a:endParaRPr lang="ko-KR" altLang="en-US" sz="1600"/>
          </a:p>
        </p:txBody>
      </p:sp>
      <p:sp>
        <p:nvSpPr>
          <p:cNvPr id="37" name="TextBox 36"/>
          <p:cNvSpPr txBox="1"/>
          <p:nvPr/>
        </p:nvSpPr>
        <p:spPr>
          <a:xfrm>
            <a:off x="3265767" y="5221187"/>
            <a:ext cx="506870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/>
              <a:t>V-3</a:t>
            </a:r>
            <a:endParaRPr lang="en-US" altLang="ko-KR" sz="1400" b="1"/>
          </a:p>
          <a:p>
            <a:pPr lvl="0">
              <a:defRPr/>
            </a:pPr>
            <a:r>
              <a:rPr lang="en-US" altLang="ko-KR" sz="1400"/>
              <a:t>V-2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V-1</a:t>
            </a:r>
            <a:endParaRPr lang="ko-KR" altLang="en-US" sz="1400"/>
          </a:p>
        </p:txBody>
      </p:sp>
      <p:pic>
        <p:nvPicPr>
          <p:cNvPr id="44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flipV="1">
            <a:off x="8910845" y="5268742"/>
            <a:ext cx="204371" cy="204371"/>
          </a:xfrm>
          <a:prstGeom prst="rect">
            <a:avLst/>
          </a:prstGeom>
          <a:noFill/>
        </p:spPr>
      </p:pic>
      <p:pic>
        <p:nvPicPr>
          <p:cNvPr id="45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flipV="1">
            <a:off x="8910845" y="5507900"/>
            <a:ext cx="204371" cy="204371"/>
          </a:xfrm>
          <a:prstGeom prst="rect">
            <a:avLst/>
          </a:prstGeom>
          <a:noFill/>
        </p:spPr>
      </p:pic>
      <p:pic>
        <p:nvPicPr>
          <p:cNvPr id="46" name="Picture 4" descr="텍스트 문서 - 무료 상호 작용개 아이콘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flipV="1">
            <a:off x="8910845" y="5755480"/>
            <a:ext cx="204371" cy="20437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28392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유저 시나리오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78803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389561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실제 사용자가 사용하게 될 화면을 기반으로 시나리오 작성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2" y="1264666"/>
            <a:ext cx="29177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spc="-300">
                <a:solidFill>
                  <a:srgbClr val="393939"/>
                </a:solidFill>
                <a:latin typeface="NanumGothic"/>
                <a:ea typeface="NanumGothic"/>
              </a:rPr>
              <a:t>Repositories – File - </a:t>
            </a:r>
            <a:r>
              <a:rPr lang="ko-KR" altLang="en-US" sz="2400" spc="-300">
                <a:solidFill>
                  <a:srgbClr val="393939"/>
                </a:solidFill>
                <a:latin typeface="NanumGothic"/>
                <a:ea typeface="NanumGothic"/>
              </a:rPr>
              <a:t>비교</a:t>
            </a:r>
            <a:endParaRPr lang="en-US" altLang="ko-KR" sz="2400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AutoShape 8" descr="테이블 무료 아이콘 - Icon-Icons.com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07593" y="2396834"/>
            <a:ext cx="7247528" cy="431031"/>
          </a:xfrm>
          <a:prstGeom prst="roundRect">
            <a:avLst>
              <a:gd name="adj" fmla="val 16667"/>
            </a:avLst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Profile      Overview      </a:t>
            </a:r>
            <a:r>
              <a:rPr lang="en-US" altLang="ko-KR" sz="1600" b="1">
                <a:solidFill>
                  <a:schemeClr val="tx1"/>
                </a:solidFill>
              </a:rPr>
              <a:t>Repositories</a:t>
            </a:r>
            <a:r>
              <a:rPr lang="en-US" altLang="ko-KR" sz="1600">
                <a:solidFill>
                  <a:schemeClr val="tx1"/>
                </a:solidFill>
              </a:rPr>
              <a:t>      Issues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54200" y="2184920"/>
            <a:ext cx="8609223" cy="4051144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10138" y="2964934"/>
            <a:ext cx="18854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File 2.pdf (</a:t>
            </a:r>
            <a:r>
              <a:rPr lang="ko-KR" altLang="en-US" b="1"/>
              <a:t>비교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24" name="TextBox 23"/>
          <p:cNvSpPr txBox="1"/>
          <p:nvPr/>
        </p:nvSpPr>
        <p:spPr>
          <a:xfrm>
            <a:off x="9667414" y="2163083"/>
            <a:ext cx="991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+mn-ea"/>
              </a:rPr>
              <a:t>사용처</a:t>
            </a:r>
            <a:endParaRPr lang="ko-KR" altLang="en-US" sz="1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26893" y="5088465"/>
            <a:ext cx="128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글씨체</a:t>
            </a:r>
            <a:r>
              <a:rPr lang="en-US" altLang="ko-KR" sz="900"/>
              <a:t>: </a:t>
            </a:r>
            <a:r>
              <a:rPr lang="ko-KR" altLang="en-US" sz="900"/>
              <a:t>굴림 </a:t>
            </a:r>
            <a:r>
              <a:rPr lang="en-US" altLang="ko-KR" sz="900"/>
              <a:t>-&gt; </a:t>
            </a:r>
            <a:r>
              <a:rPr lang="ko-KR" altLang="en-US" sz="900"/>
              <a:t>돋움</a:t>
            </a:r>
            <a:r>
              <a:rPr lang="en-US" altLang="ko-KR" sz="900"/>
              <a:t> </a:t>
            </a:r>
            <a:endParaRPr lang="en-US" altLang="ko-KR" sz="900"/>
          </a:p>
          <a:p>
            <a:pPr lvl="0">
              <a:defRPr/>
            </a:pPr>
            <a:r>
              <a:rPr lang="ko-KR" altLang="en-US" sz="900"/>
              <a:t>변경자</a:t>
            </a:r>
            <a:r>
              <a:rPr lang="en-US" altLang="ko-KR" sz="900"/>
              <a:t>: </a:t>
            </a:r>
            <a:r>
              <a:rPr lang="ko-KR" altLang="en-US" sz="900">
                <a:solidFill>
                  <a:schemeClr val="accent1">
                    <a:lumMod val="60000"/>
                    <a:lumOff val="40000"/>
                  </a:schemeClr>
                </a:solidFill>
              </a:rPr>
              <a:t>홍길동</a:t>
            </a:r>
            <a:endParaRPr lang="en-US" altLang="ko-KR" sz="9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30470" y="3949700"/>
            <a:ext cx="3528341" cy="113665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993711" y="3960812"/>
            <a:ext cx="165100" cy="1114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993711" y="3938588"/>
            <a:ext cx="165100" cy="16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529370" y="3938587"/>
            <a:ext cx="3528341" cy="1136650"/>
          </a:xfrm>
          <a:prstGeom prst="rect">
            <a:avLst/>
          </a:prstGeom>
          <a:noFill/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892611" y="3949699"/>
            <a:ext cx="165100" cy="1114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892611" y="3927475"/>
            <a:ext cx="165100" cy="16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630469" y="4010025"/>
            <a:ext cx="34457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2022 </a:t>
            </a:r>
            <a:r>
              <a:rPr lang="ko-KR" altLang="en-US" b="1"/>
              <a:t>코로나 동향 보고서</a:t>
            </a:r>
            <a:endParaRPr lang="ko-KR" altLang="en-US" b="1"/>
          </a:p>
          <a:p>
            <a:pPr lvl="0">
              <a:defRPr/>
            </a:pPr>
            <a:r>
              <a:rPr lang="en-US" altLang="ko-KR" sz="1400"/>
              <a:t> 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</a:t>
            </a:r>
            <a:r>
              <a:rPr lang="en-US" altLang="ko-KR" sz="1400">
                <a:latin typeface="Gulim"/>
                <a:ea typeface="Gulim"/>
              </a:rPr>
              <a:t>21</a:t>
            </a:r>
            <a:r>
              <a:rPr lang="ko-KR" altLang="en-US" sz="1400">
                <a:latin typeface="Gulim"/>
                <a:ea typeface="Gulim"/>
              </a:rPr>
              <a:t>세기 </a:t>
            </a:r>
            <a:r>
              <a:rPr lang="en-US" altLang="ko-KR" sz="1400">
                <a:latin typeface="Gulim"/>
                <a:ea typeface="Gulim"/>
              </a:rPr>
              <a:t>SARS</a:t>
            </a:r>
            <a:r>
              <a:rPr lang="ko-KR" altLang="en-US" sz="1400">
                <a:latin typeface="Gulim"/>
                <a:ea typeface="Gulim"/>
              </a:rPr>
              <a:t>를 시작으로 시작된 감염병 마라톤은 신종 플루</a:t>
            </a:r>
            <a:r>
              <a:rPr lang="en-US" altLang="ko-KR" sz="1400">
                <a:latin typeface="Gulim"/>
                <a:ea typeface="Gulim"/>
              </a:rPr>
              <a:t>, </a:t>
            </a:r>
            <a:r>
              <a:rPr lang="ko-KR" altLang="en-US" sz="1400">
                <a:latin typeface="Gulim"/>
                <a:ea typeface="Gulim"/>
              </a:rPr>
              <a:t>중동 호흡기 증후</a:t>
            </a:r>
            <a:endParaRPr lang="ko-KR" altLang="en-US" sz="1400">
              <a:latin typeface="Gulim"/>
              <a:ea typeface="Guli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5765" y="3525360"/>
            <a:ext cx="59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V-2</a:t>
            </a:r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7994665" y="3525360"/>
            <a:ext cx="59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V-3</a:t>
            </a:r>
            <a:endParaRPr lang="ko-KR" altLang="en-US" b="1"/>
          </a:p>
        </p:txBody>
      </p:sp>
      <p:sp>
        <p:nvSpPr>
          <p:cNvPr id="43" name="TextBox 42"/>
          <p:cNvSpPr txBox="1"/>
          <p:nvPr/>
        </p:nvSpPr>
        <p:spPr>
          <a:xfrm>
            <a:off x="6529369" y="3999079"/>
            <a:ext cx="33257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2022 </a:t>
            </a:r>
            <a:r>
              <a:rPr lang="ko-KR" altLang="en-US" b="1"/>
              <a:t>코로나 동향 보고서</a:t>
            </a:r>
            <a:endParaRPr lang="ko-KR" altLang="en-US" b="1"/>
          </a:p>
          <a:p>
            <a:pPr lvl="0">
              <a:defRPr/>
            </a:pPr>
            <a:r>
              <a:rPr lang="en-US" altLang="ko-KR" sz="1400"/>
              <a:t> 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 </a:t>
            </a:r>
            <a:r>
              <a:rPr lang="en-US" altLang="ko-KR" sz="1400" u="sng">
                <a:uFill>
                  <a:solidFill>
                    <a:schemeClr val="accent2">
                      <a:lumMod val="40000"/>
                      <a:lumOff val="60000"/>
                    </a:schemeClr>
                  </a:solidFill>
                </a:uFill>
                <a:latin typeface="Dotum"/>
                <a:ea typeface="Dotum"/>
              </a:rPr>
              <a:t>21</a:t>
            </a:r>
            <a:r>
              <a:rPr lang="ko-KR" altLang="en-US" sz="1400" u="sng">
                <a:uFill>
                  <a:solidFill>
                    <a:schemeClr val="accent2">
                      <a:lumMod val="40000"/>
                      <a:lumOff val="60000"/>
                    </a:schemeClr>
                  </a:solidFill>
                </a:uFill>
                <a:latin typeface="Dotum"/>
                <a:ea typeface="Dotum"/>
              </a:rPr>
              <a:t>세기 </a:t>
            </a:r>
            <a:r>
              <a:rPr lang="en-US" altLang="ko-KR" sz="1400" u="sng">
                <a:uFill>
                  <a:solidFill>
                    <a:schemeClr val="accent2">
                      <a:lumMod val="40000"/>
                      <a:lumOff val="60000"/>
                    </a:schemeClr>
                  </a:solidFill>
                </a:uFill>
                <a:latin typeface="Dotum"/>
                <a:ea typeface="Dotum"/>
              </a:rPr>
              <a:t>SARS</a:t>
            </a:r>
            <a:r>
              <a:rPr lang="ko-KR" altLang="en-US" sz="1400" u="sng">
                <a:solidFill>
                  <a:srgbClr val="ff0000"/>
                </a:solidFill>
                <a:uFill>
                  <a:solidFill>
                    <a:schemeClr val="accent2">
                      <a:lumMod val="40000"/>
                      <a:lumOff val="60000"/>
                    </a:schemeClr>
                  </a:solidFill>
                </a:uFill>
                <a:latin typeface="Dotum"/>
                <a:ea typeface="Dotum"/>
              </a:rPr>
              <a:t>의 발발로 </a:t>
            </a:r>
            <a:r>
              <a:rPr lang="ko-KR" altLang="en-US" sz="1400" u="sng">
                <a:uFill>
                  <a:solidFill>
                    <a:schemeClr val="accent2">
                      <a:lumMod val="40000"/>
                      <a:lumOff val="60000"/>
                    </a:schemeClr>
                  </a:solidFill>
                </a:uFill>
                <a:latin typeface="Dotum"/>
                <a:ea typeface="Dotum"/>
              </a:rPr>
              <a:t>시작된 감염병 마라톤은 신종 플루</a:t>
            </a:r>
            <a:r>
              <a:rPr lang="en-US" altLang="ko-KR" sz="1400" u="sng">
                <a:uFill>
                  <a:solidFill>
                    <a:schemeClr val="accent2">
                      <a:lumMod val="40000"/>
                      <a:lumOff val="60000"/>
                    </a:schemeClr>
                  </a:solidFill>
                </a:uFill>
                <a:latin typeface="Dotum"/>
                <a:ea typeface="Dotum"/>
              </a:rPr>
              <a:t>, </a:t>
            </a:r>
            <a:r>
              <a:rPr lang="ko-KR" altLang="en-US" sz="1400" u="sng">
                <a:uFill>
                  <a:solidFill>
                    <a:schemeClr val="accent2">
                      <a:lumMod val="40000"/>
                      <a:lumOff val="60000"/>
                    </a:schemeClr>
                  </a:solidFill>
                </a:uFill>
                <a:latin typeface="Dotum"/>
                <a:ea typeface="Dotum"/>
              </a:rPr>
              <a:t>중동 호흡기 증후</a:t>
            </a:r>
            <a:endParaRPr lang="ko-KR" altLang="en-US" sz="1400" u="sng">
              <a:uFill>
                <a:solidFill>
                  <a:schemeClr val="accent2">
                    <a:lumMod val="40000"/>
                    <a:lumOff val="60000"/>
                  </a:schemeClr>
                </a:solidFill>
              </a:uFill>
              <a:latin typeface="Dotum"/>
              <a:ea typeface="Dotum"/>
            </a:endParaRPr>
          </a:p>
        </p:txBody>
      </p:sp>
      <p:pic>
        <p:nvPicPr>
          <p:cNvPr id="44" name="Picture 19" descr="C:\Users\jimin\Downloads\cursor-removebg-preview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59479" y="4919255"/>
            <a:ext cx="215870" cy="21286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993711" y="5619750"/>
            <a:ext cx="5950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u="sng"/>
              <a:t>뒤로</a:t>
            </a:r>
            <a:endParaRPr lang="ko-KR" altLang="en-US" sz="1600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3" y="101916"/>
            <a:ext cx="152138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팀 소개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79" y="117305"/>
            <a:ext cx="7404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0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099" y="676096"/>
            <a:ext cx="22599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3" y="1264666"/>
            <a:ext cx="1799782" cy="4479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altLang="ko-KR" sz="2400" b="1" spc="-100">
                <a:solidFill>
                  <a:srgbClr val="393939"/>
                </a:solidFill>
                <a:latin typeface="NanumGothic"/>
                <a:ea typeface="NanumGothic"/>
              </a:rPr>
              <a:t>Introduction</a:t>
            </a:r>
            <a:endParaRPr lang="en-US" altLang="ko-KR" sz="2400" b="1" spc="-1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2" name=""/>
          <p:cNvCxnSpPr/>
          <p:nvPr/>
        </p:nvCxnSpPr>
        <p:spPr>
          <a:xfrm rot="16200000" flipH="1">
            <a:off x="3824986" y="4155519"/>
            <a:ext cx="4542026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4"/>
          <p:cNvSpPr/>
          <p:nvPr/>
        </p:nvSpPr>
        <p:spPr>
          <a:xfrm>
            <a:off x="1006285" y="2730214"/>
            <a:ext cx="4823219" cy="2213074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67" name=""/>
          <p:cNvSpPr txBox="1"/>
          <p:nvPr/>
        </p:nvSpPr>
        <p:spPr>
          <a:xfrm>
            <a:off x="1005119" y="2739259"/>
            <a:ext cx="4788477" cy="24497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/>
              <a:t>이름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en-US" altLang="ko-KR" sz="1600">
                <a:solidFill>
                  <a:srgbClr val="0000ff"/>
                </a:solidFill>
              </a:rPr>
              <a:t> </a:t>
            </a:r>
            <a:r>
              <a:rPr lang="ko-KR" altLang="en-US" sz="1600">
                <a:solidFill>
                  <a:srgbClr val="000000"/>
                </a:solidFill>
              </a:rPr>
              <a:t>박승현</a:t>
            </a:r>
            <a:endParaRPr lang="ko-KR" altLang="en-US" sz="1600">
              <a:solidFill>
                <a:srgbClr val="000000"/>
              </a:solidFill>
            </a:endParaRPr>
          </a:p>
          <a:p>
            <a:pPr>
              <a:defRPr/>
            </a:pPr>
            <a:endParaRPr lang="ko-KR" altLang="en-US" sz="1600" b="1"/>
          </a:p>
          <a:p>
            <a:pPr>
              <a:defRPr/>
            </a:pPr>
            <a:r>
              <a:rPr lang="ko-KR" altLang="en-US" sz="1600" b="1"/>
              <a:t>학교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ko-KR" altLang="en-US" sz="1600"/>
              <a:t>성균관대학교</a:t>
            </a: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en-US" altLang="ko-KR" sz="1600" b="1"/>
              <a:t>Skills :</a:t>
            </a:r>
            <a:r>
              <a:rPr lang="en-US" altLang="ko-KR" sz="1600"/>
              <a:t> Python, Java, C, Android </a:t>
            </a:r>
            <a:endParaRPr lang="en-US" altLang="ko-KR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 b="1"/>
              <a:t>담당 업무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en-US" altLang="ko-KR" sz="1600" b="0"/>
              <a:t>Backend </a:t>
            </a:r>
            <a:r>
              <a:rPr lang="ko-KR" altLang="en-US" sz="1600" b="0"/>
              <a:t>개발</a:t>
            </a:r>
            <a:r>
              <a:rPr lang="en-US" altLang="ko-KR" sz="1600" b="0"/>
              <a:t>,</a:t>
            </a:r>
            <a:r>
              <a:rPr lang="ko-KR" altLang="en-US" sz="1600" b="0"/>
              <a:t> 악성코드 </a:t>
            </a:r>
            <a:r>
              <a:rPr lang="en-US" altLang="ko-KR" sz="1600" b="0"/>
              <a:t>classifier</a:t>
            </a:r>
            <a:r>
              <a:rPr lang="ko-KR" altLang="en-US" sz="1600" b="0"/>
              <a:t> 개발</a:t>
            </a:r>
            <a:r>
              <a:rPr lang="en-US" altLang="ko-KR" sz="1600" b="0"/>
              <a:t>, </a:t>
            </a:r>
            <a:r>
              <a:rPr lang="ko-KR" altLang="en-US" sz="1600" b="0"/>
              <a:t>유사도 검증 시스템 개발</a:t>
            </a:r>
            <a:endParaRPr lang="ko-KR" altLang="en-US" sz="1600" b="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endParaRPr lang="en-US" altLang="ko-KR" sz="1100"/>
          </a:p>
        </p:txBody>
      </p:sp>
      <p:sp>
        <p:nvSpPr>
          <p:cNvPr id="174" name="직사각형 34"/>
          <p:cNvSpPr/>
          <p:nvPr/>
        </p:nvSpPr>
        <p:spPr>
          <a:xfrm>
            <a:off x="6389218" y="2723864"/>
            <a:ext cx="4823219" cy="2213074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75" name=""/>
          <p:cNvSpPr txBox="1"/>
          <p:nvPr/>
        </p:nvSpPr>
        <p:spPr>
          <a:xfrm>
            <a:off x="6423960" y="2723864"/>
            <a:ext cx="4788477" cy="2446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이름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en-US" altLang="ko-KR" sz="1600">
                <a:solidFill>
                  <a:srgbClr val="0000ff"/>
                </a:solidFill>
              </a:rPr>
              <a:t> </a:t>
            </a:r>
            <a:r>
              <a:rPr lang="ko-KR" altLang="en-US" sz="1600">
                <a:solidFill>
                  <a:srgbClr val="000000"/>
                </a:solidFill>
              </a:rPr>
              <a:t>박지민</a:t>
            </a:r>
            <a:endParaRPr lang="ko-KR" altLang="en-US" sz="1600">
              <a:solidFill>
                <a:srgbClr val="000000"/>
              </a:solidFill>
            </a:endParaRPr>
          </a:p>
          <a:p>
            <a:pPr>
              <a:defRPr/>
            </a:pPr>
            <a:endParaRPr lang="ko-KR" altLang="en-US" sz="1600" b="1"/>
          </a:p>
          <a:p>
            <a:pPr>
              <a:defRPr/>
            </a:pPr>
            <a:r>
              <a:rPr lang="ko-KR" altLang="en-US" sz="1600" b="1"/>
              <a:t>학교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ko-KR" altLang="en-US" sz="1600"/>
              <a:t>고려대학교</a:t>
            </a: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en-US" altLang="ko-KR" sz="1600" b="1"/>
              <a:t>Skills :</a:t>
            </a:r>
            <a:r>
              <a:rPr lang="en-US" altLang="ko-KR" sz="1600"/>
              <a:t> Python,</a:t>
            </a:r>
            <a:r>
              <a:rPr lang="ko-KR" altLang="en-US" sz="1600"/>
              <a:t> </a:t>
            </a:r>
            <a:r>
              <a:rPr lang="en-US" altLang="ko-KR" sz="1600"/>
              <a:t>C, HTML/CSS </a:t>
            </a:r>
            <a:endParaRPr lang="en-US" altLang="ko-KR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 b="1"/>
              <a:t>담당 업무 </a:t>
            </a:r>
            <a:r>
              <a:rPr lang="en-US" altLang="ko-KR" sz="1600" b="1"/>
              <a:t>:</a:t>
            </a:r>
            <a:r>
              <a:rPr lang="ko-KR" altLang="en-US" sz="1600" b="1"/>
              <a:t> </a:t>
            </a:r>
            <a:r>
              <a:rPr lang="en-US" altLang="ko-KR" sz="1600" b="0"/>
              <a:t>Frontend </a:t>
            </a:r>
            <a:r>
              <a:rPr lang="ko-KR" altLang="en-US" sz="1600" b="0"/>
              <a:t>개발</a:t>
            </a:r>
            <a:r>
              <a:rPr lang="en-US" altLang="ko-KR" sz="1600" b="0"/>
              <a:t>,</a:t>
            </a:r>
            <a:r>
              <a:rPr lang="ko-KR" altLang="en-US" sz="1600" b="0"/>
              <a:t> 유사도 검증 시스템 개발</a:t>
            </a:r>
            <a:endParaRPr lang="ko-KR" altLang="en-US" sz="1600" b="0"/>
          </a:p>
          <a:p>
            <a:pPr>
              <a:defRPr/>
            </a:pPr>
            <a:endParaRPr lang="ko-KR" altLang="en-US" sz="1600" b="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endParaRPr lang="en-US" altLang="ko-KR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19214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개발 계획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404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5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2" y="676096"/>
            <a:ext cx="256913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문깃을 개발 일정을 조율하기 위한 계획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1" y="1264666"/>
            <a:ext cx="2761808" cy="447928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개발 계획 </a:t>
            </a:r>
            <a:r>
              <a:rPr lang="en-US" altLang="ko-KR" sz="2400">
                <a:solidFill>
                  <a:srgbClr val="393939"/>
                </a:solidFill>
                <a:latin typeface="+mn-ea"/>
              </a:rPr>
              <a:t>(</a:t>
            </a:r>
            <a:r>
              <a:rPr lang="en-US" altLang="ko-KR" sz="2400">
                <a:solidFill>
                  <a:srgbClr val="393939"/>
                </a:solidFill>
                <a:latin typeface="Times New Roman"/>
                <a:cs typeface="Times New Roman"/>
              </a:rPr>
              <a:t>Milestone</a:t>
            </a:r>
            <a:r>
              <a:rPr lang="en-US" altLang="ko-KR" sz="2400">
                <a:solidFill>
                  <a:srgbClr val="393939"/>
                </a:solidFill>
                <a:latin typeface="+mn-ea"/>
              </a:rPr>
              <a:t>)</a:t>
            </a:r>
            <a:endParaRPr lang="en-US" altLang="ko-KR" sz="240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자유형 25"/>
          <p:cNvSpPr/>
          <p:nvPr/>
        </p:nvSpPr>
        <p:spPr>
          <a:xfrm rot="3600000" flipH="1" flipV="1">
            <a:off x="1517467" y="3367514"/>
            <a:ext cx="2948240" cy="1401439"/>
          </a:xfrm>
          <a:custGeom>
            <a:avLst/>
            <a:gdLst>
              <a:gd name="connsiteX0" fmla="*/ 2881236 w 3480686"/>
              <a:gd name="connsiteY0" fmla="*/ 1044755 h 1654536"/>
              <a:gd name="connsiteX1" fmla="*/ 2878874 w 3480686"/>
              <a:gd name="connsiteY1" fmla="*/ 1041778 h 1654536"/>
              <a:gd name="connsiteX2" fmla="*/ 2773260 w 3480686"/>
              <a:gd name="connsiteY2" fmla="*/ 1224706 h 1654536"/>
              <a:gd name="connsiteX3" fmla="*/ 2752904 w 3480686"/>
              <a:gd name="connsiteY3" fmla="*/ 1249379 h 1654536"/>
              <a:gd name="connsiteX4" fmla="*/ 2368165 w 3480686"/>
              <a:gd name="connsiteY4" fmla="*/ 1408743 h 1654536"/>
              <a:gd name="connsiteX5" fmla="*/ 1406183 w 3480686"/>
              <a:gd name="connsiteY5" fmla="*/ 1408743 h 1654536"/>
              <a:gd name="connsiteX6" fmla="*/ 1405426 w 3480686"/>
              <a:gd name="connsiteY6" fmla="*/ 1410053 h 1654536"/>
              <a:gd name="connsiteX7" fmla="*/ 491347 w 3480686"/>
              <a:gd name="connsiteY7" fmla="*/ 1410052 h 1654536"/>
              <a:gd name="connsiteX8" fmla="*/ 55947 w 3480686"/>
              <a:gd name="connsiteY8" fmla="*/ 1590402 h 1654536"/>
              <a:gd name="connsiteX9" fmla="*/ 3031 w 3480686"/>
              <a:gd name="connsiteY9" fmla="*/ 1654536 h 1654536"/>
              <a:gd name="connsiteX10" fmla="*/ 0 w 3480686"/>
              <a:gd name="connsiteY10" fmla="*/ 1654536 h 1654536"/>
              <a:gd name="connsiteX11" fmla="*/ 599450 w 3480686"/>
              <a:gd name="connsiteY11" fmla="*/ 609781 h 1654536"/>
              <a:gd name="connsiteX12" fmla="*/ 601812 w 3480686"/>
              <a:gd name="connsiteY12" fmla="*/ 612758 h 1654536"/>
              <a:gd name="connsiteX13" fmla="*/ 707426 w 3480686"/>
              <a:gd name="connsiteY13" fmla="*/ 429830 h 1654536"/>
              <a:gd name="connsiteX14" fmla="*/ 727782 w 3480686"/>
              <a:gd name="connsiteY14" fmla="*/ 405157 h 1654536"/>
              <a:gd name="connsiteX15" fmla="*/ 1112521 w 3480686"/>
              <a:gd name="connsiteY15" fmla="*/ 245793 h 1654536"/>
              <a:gd name="connsiteX16" fmla="*/ 2074503 w 3480686"/>
              <a:gd name="connsiteY16" fmla="*/ 245793 h 1654536"/>
              <a:gd name="connsiteX17" fmla="*/ 2075260 w 3480686"/>
              <a:gd name="connsiteY17" fmla="*/ 244483 h 1654536"/>
              <a:gd name="connsiteX18" fmla="*/ 2989339 w 3480686"/>
              <a:gd name="connsiteY18" fmla="*/ 244484 h 1654536"/>
              <a:gd name="connsiteX19" fmla="*/ 3424739 w 3480686"/>
              <a:gd name="connsiteY19" fmla="*/ 64134 h 1654536"/>
              <a:gd name="connsiteX20" fmla="*/ 3477655 w 3480686"/>
              <a:gd name="connsiteY20" fmla="*/ 0 h 1654536"/>
              <a:gd name="connsiteX21" fmla="*/ 3480686 w 3480686"/>
              <a:gd name="connsiteY21" fmla="*/ 0 h 16545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0686" h="1654536">
                <a:moveTo>
                  <a:pt x="2881236" y="1044755"/>
                </a:moveTo>
                <a:lnTo>
                  <a:pt x="2878874" y="1041778"/>
                </a:lnTo>
                <a:lnTo>
                  <a:pt x="2773260" y="1224706"/>
                </a:lnTo>
                <a:lnTo>
                  <a:pt x="2752904" y="1249379"/>
                </a:lnTo>
                <a:cubicBezTo>
                  <a:pt x="2654441" y="1347842"/>
                  <a:pt x="2518415" y="1408742"/>
                  <a:pt x="2368165" y="1408743"/>
                </a:cubicBezTo>
                <a:lnTo>
                  <a:pt x="1406183" y="1408743"/>
                </a:lnTo>
                <a:lnTo>
                  <a:pt x="1405426" y="1410053"/>
                </a:lnTo>
                <a:lnTo>
                  <a:pt x="491347" y="1410052"/>
                </a:lnTo>
                <a:cubicBezTo>
                  <a:pt x="321313" y="1410052"/>
                  <a:pt x="167377" y="1478973"/>
                  <a:pt x="55947" y="1590402"/>
                </a:cubicBezTo>
                <a:lnTo>
                  <a:pt x="3031" y="1654536"/>
                </a:lnTo>
                <a:lnTo>
                  <a:pt x="0" y="1654536"/>
                </a:lnTo>
                <a:lnTo>
                  <a:pt x="599450" y="609781"/>
                </a:lnTo>
                <a:lnTo>
                  <a:pt x="601812" y="612758"/>
                </a:lnTo>
                <a:lnTo>
                  <a:pt x="707426" y="429830"/>
                </a:lnTo>
                <a:lnTo>
                  <a:pt x="727782" y="405157"/>
                </a:lnTo>
                <a:cubicBezTo>
                  <a:pt x="826245" y="306694"/>
                  <a:pt x="962271" y="245794"/>
                  <a:pt x="1112521" y="245793"/>
                </a:cubicBezTo>
                <a:lnTo>
                  <a:pt x="2074503" y="245793"/>
                </a:lnTo>
                <a:lnTo>
                  <a:pt x="2075260" y="244483"/>
                </a:lnTo>
                <a:lnTo>
                  <a:pt x="2989339" y="244484"/>
                </a:lnTo>
                <a:cubicBezTo>
                  <a:pt x="3159373" y="244484"/>
                  <a:pt x="3313309" y="175563"/>
                  <a:pt x="3424739" y="64134"/>
                </a:cubicBezTo>
                <a:lnTo>
                  <a:pt x="3477655" y="0"/>
                </a:lnTo>
                <a:lnTo>
                  <a:pt x="3480686" y="0"/>
                </a:lnTo>
                <a:close/>
              </a:path>
            </a:pathLst>
          </a:custGeom>
          <a:solidFill>
            <a:srgbClr val="a0b4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26"/>
          <p:cNvSpPr/>
          <p:nvPr/>
        </p:nvSpPr>
        <p:spPr>
          <a:xfrm rot="18000000" flipV="1">
            <a:off x="-17235" y="3367514"/>
            <a:ext cx="2948240" cy="1401439"/>
          </a:xfrm>
          <a:custGeom>
            <a:avLst/>
            <a:gdLst>
              <a:gd name="connsiteX0" fmla="*/ 2881236 w 3480686"/>
              <a:gd name="connsiteY0" fmla="*/ 1044755 h 1654536"/>
              <a:gd name="connsiteX1" fmla="*/ 2878874 w 3480686"/>
              <a:gd name="connsiteY1" fmla="*/ 1041778 h 1654536"/>
              <a:gd name="connsiteX2" fmla="*/ 2773260 w 3480686"/>
              <a:gd name="connsiteY2" fmla="*/ 1224706 h 1654536"/>
              <a:gd name="connsiteX3" fmla="*/ 2752904 w 3480686"/>
              <a:gd name="connsiteY3" fmla="*/ 1249379 h 1654536"/>
              <a:gd name="connsiteX4" fmla="*/ 2368165 w 3480686"/>
              <a:gd name="connsiteY4" fmla="*/ 1408743 h 1654536"/>
              <a:gd name="connsiteX5" fmla="*/ 1406183 w 3480686"/>
              <a:gd name="connsiteY5" fmla="*/ 1408743 h 1654536"/>
              <a:gd name="connsiteX6" fmla="*/ 1405426 w 3480686"/>
              <a:gd name="connsiteY6" fmla="*/ 1410053 h 1654536"/>
              <a:gd name="connsiteX7" fmla="*/ 491347 w 3480686"/>
              <a:gd name="connsiteY7" fmla="*/ 1410052 h 1654536"/>
              <a:gd name="connsiteX8" fmla="*/ 55947 w 3480686"/>
              <a:gd name="connsiteY8" fmla="*/ 1590402 h 1654536"/>
              <a:gd name="connsiteX9" fmla="*/ 3031 w 3480686"/>
              <a:gd name="connsiteY9" fmla="*/ 1654536 h 1654536"/>
              <a:gd name="connsiteX10" fmla="*/ 0 w 3480686"/>
              <a:gd name="connsiteY10" fmla="*/ 1654536 h 1654536"/>
              <a:gd name="connsiteX11" fmla="*/ 599450 w 3480686"/>
              <a:gd name="connsiteY11" fmla="*/ 609781 h 1654536"/>
              <a:gd name="connsiteX12" fmla="*/ 601812 w 3480686"/>
              <a:gd name="connsiteY12" fmla="*/ 612758 h 1654536"/>
              <a:gd name="connsiteX13" fmla="*/ 707426 w 3480686"/>
              <a:gd name="connsiteY13" fmla="*/ 429830 h 1654536"/>
              <a:gd name="connsiteX14" fmla="*/ 727782 w 3480686"/>
              <a:gd name="connsiteY14" fmla="*/ 405157 h 1654536"/>
              <a:gd name="connsiteX15" fmla="*/ 1112521 w 3480686"/>
              <a:gd name="connsiteY15" fmla="*/ 245793 h 1654536"/>
              <a:gd name="connsiteX16" fmla="*/ 2074503 w 3480686"/>
              <a:gd name="connsiteY16" fmla="*/ 245793 h 1654536"/>
              <a:gd name="connsiteX17" fmla="*/ 2075260 w 3480686"/>
              <a:gd name="connsiteY17" fmla="*/ 244483 h 1654536"/>
              <a:gd name="connsiteX18" fmla="*/ 2989339 w 3480686"/>
              <a:gd name="connsiteY18" fmla="*/ 244484 h 1654536"/>
              <a:gd name="connsiteX19" fmla="*/ 3424739 w 3480686"/>
              <a:gd name="connsiteY19" fmla="*/ 64134 h 1654536"/>
              <a:gd name="connsiteX20" fmla="*/ 3477655 w 3480686"/>
              <a:gd name="connsiteY20" fmla="*/ 0 h 1654536"/>
              <a:gd name="connsiteX21" fmla="*/ 3480686 w 3480686"/>
              <a:gd name="connsiteY21" fmla="*/ 0 h 16545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0686" h="1654536">
                <a:moveTo>
                  <a:pt x="2881236" y="1044755"/>
                </a:moveTo>
                <a:lnTo>
                  <a:pt x="2878874" y="1041778"/>
                </a:lnTo>
                <a:lnTo>
                  <a:pt x="2773260" y="1224706"/>
                </a:lnTo>
                <a:lnTo>
                  <a:pt x="2752904" y="1249379"/>
                </a:lnTo>
                <a:cubicBezTo>
                  <a:pt x="2654441" y="1347842"/>
                  <a:pt x="2518415" y="1408742"/>
                  <a:pt x="2368165" y="1408743"/>
                </a:cubicBezTo>
                <a:lnTo>
                  <a:pt x="1406183" y="1408743"/>
                </a:lnTo>
                <a:lnTo>
                  <a:pt x="1405426" y="1410053"/>
                </a:lnTo>
                <a:lnTo>
                  <a:pt x="491347" y="1410052"/>
                </a:lnTo>
                <a:cubicBezTo>
                  <a:pt x="321313" y="1410052"/>
                  <a:pt x="167377" y="1478973"/>
                  <a:pt x="55947" y="1590402"/>
                </a:cubicBezTo>
                <a:lnTo>
                  <a:pt x="3031" y="1654536"/>
                </a:lnTo>
                <a:lnTo>
                  <a:pt x="0" y="1654536"/>
                </a:lnTo>
                <a:lnTo>
                  <a:pt x="599450" y="609781"/>
                </a:lnTo>
                <a:lnTo>
                  <a:pt x="601812" y="612758"/>
                </a:lnTo>
                <a:lnTo>
                  <a:pt x="707426" y="429830"/>
                </a:lnTo>
                <a:lnTo>
                  <a:pt x="727782" y="405157"/>
                </a:lnTo>
                <a:cubicBezTo>
                  <a:pt x="826245" y="306694"/>
                  <a:pt x="962271" y="245794"/>
                  <a:pt x="1112521" y="245793"/>
                </a:cubicBezTo>
                <a:lnTo>
                  <a:pt x="2074503" y="245793"/>
                </a:lnTo>
                <a:lnTo>
                  <a:pt x="2075260" y="244483"/>
                </a:lnTo>
                <a:lnTo>
                  <a:pt x="2989339" y="244484"/>
                </a:lnTo>
                <a:cubicBezTo>
                  <a:pt x="3159373" y="244484"/>
                  <a:pt x="3313309" y="175563"/>
                  <a:pt x="3424739" y="64134"/>
                </a:cubicBezTo>
                <a:lnTo>
                  <a:pt x="3477655" y="0"/>
                </a:lnTo>
                <a:lnTo>
                  <a:pt x="3480686" y="0"/>
                </a:lnTo>
                <a:close/>
              </a:path>
            </a:pathLst>
          </a:cu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 27"/>
          <p:cNvSpPr/>
          <p:nvPr/>
        </p:nvSpPr>
        <p:spPr>
          <a:xfrm rot="3600000" flipH="1" flipV="1">
            <a:off x="4586872" y="3367512"/>
            <a:ext cx="2948240" cy="1401439"/>
          </a:xfrm>
          <a:custGeom>
            <a:avLst/>
            <a:gdLst>
              <a:gd name="connsiteX0" fmla="*/ 2881236 w 3480686"/>
              <a:gd name="connsiteY0" fmla="*/ 1044755 h 1654536"/>
              <a:gd name="connsiteX1" fmla="*/ 2878874 w 3480686"/>
              <a:gd name="connsiteY1" fmla="*/ 1041778 h 1654536"/>
              <a:gd name="connsiteX2" fmla="*/ 2773260 w 3480686"/>
              <a:gd name="connsiteY2" fmla="*/ 1224706 h 1654536"/>
              <a:gd name="connsiteX3" fmla="*/ 2752904 w 3480686"/>
              <a:gd name="connsiteY3" fmla="*/ 1249379 h 1654536"/>
              <a:gd name="connsiteX4" fmla="*/ 2368165 w 3480686"/>
              <a:gd name="connsiteY4" fmla="*/ 1408743 h 1654536"/>
              <a:gd name="connsiteX5" fmla="*/ 1406183 w 3480686"/>
              <a:gd name="connsiteY5" fmla="*/ 1408743 h 1654536"/>
              <a:gd name="connsiteX6" fmla="*/ 1405426 w 3480686"/>
              <a:gd name="connsiteY6" fmla="*/ 1410053 h 1654536"/>
              <a:gd name="connsiteX7" fmla="*/ 491347 w 3480686"/>
              <a:gd name="connsiteY7" fmla="*/ 1410052 h 1654536"/>
              <a:gd name="connsiteX8" fmla="*/ 55947 w 3480686"/>
              <a:gd name="connsiteY8" fmla="*/ 1590402 h 1654536"/>
              <a:gd name="connsiteX9" fmla="*/ 3031 w 3480686"/>
              <a:gd name="connsiteY9" fmla="*/ 1654536 h 1654536"/>
              <a:gd name="connsiteX10" fmla="*/ 0 w 3480686"/>
              <a:gd name="connsiteY10" fmla="*/ 1654536 h 1654536"/>
              <a:gd name="connsiteX11" fmla="*/ 599450 w 3480686"/>
              <a:gd name="connsiteY11" fmla="*/ 609781 h 1654536"/>
              <a:gd name="connsiteX12" fmla="*/ 601812 w 3480686"/>
              <a:gd name="connsiteY12" fmla="*/ 612758 h 1654536"/>
              <a:gd name="connsiteX13" fmla="*/ 707426 w 3480686"/>
              <a:gd name="connsiteY13" fmla="*/ 429830 h 1654536"/>
              <a:gd name="connsiteX14" fmla="*/ 727782 w 3480686"/>
              <a:gd name="connsiteY14" fmla="*/ 405157 h 1654536"/>
              <a:gd name="connsiteX15" fmla="*/ 1112521 w 3480686"/>
              <a:gd name="connsiteY15" fmla="*/ 245793 h 1654536"/>
              <a:gd name="connsiteX16" fmla="*/ 2074503 w 3480686"/>
              <a:gd name="connsiteY16" fmla="*/ 245793 h 1654536"/>
              <a:gd name="connsiteX17" fmla="*/ 2075260 w 3480686"/>
              <a:gd name="connsiteY17" fmla="*/ 244483 h 1654536"/>
              <a:gd name="connsiteX18" fmla="*/ 2989339 w 3480686"/>
              <a:gd name="connsiteY18" fmla="*/ 244484 h 1654536"/>
              <a:gd name="connsiteX19" fmla="*/ 3424739 w 3480686"/>
              <a:gd name="connsiteY19" fmla="*/ 64134 h 1654536"/>
              <a:gd name="connsiteX20" fmla="*/ 3477655 w 3480686"/>
              <a:gd name="connsiteY20" fmla="*/ 0 h 1654536"/>
              <a:gd name="connsiteX21" fmla="*/ 3480686 w 3480686"/>
              <a:gd name="connsiteY21" fmla="*/ 0 h 16545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0686" h="1654536">
                <a:moveTo>
                  <a:pt x="2881236" y="1044755"/>
                </a:moveTo>
                <a:lnTo>
                  <a:pt x="2878874" y="1041778"/>
                </a:lnTo>
                <a:lnTo>
                  <a:pt x="2773260" y="1224706"/>
                </a:lnTo>
                <a:lnTo>
                  <a:pt x="2752904" y="1249379"/>
                </a:lnTo>
                <a:cubicBezTo>
                  <a:pt x="2654441" y="1347842"/>
                  <a:pt x="2518415" y="1408742"/>
                  <a:pt x="2368165" y="1408743"/>
                </a:cubicBezTo>
                <a:lnTo>
                  <a:pt x="1406183" y="1408743"/>
                </a:lnTo>
                <a:lnTo>
                  <a:pt x="1405426" y="1410053"/>
                </a:lnTo>
                <a:lnTo>
                  <a:pt x="491347" y="1410052"/>
                </a:lnTo>
                <a:cubicBezTo>
                  <a:pt x="321313" y="1410052"/>
                  <a:pt x="167377" y="1478973"/>
                  <a:pt x="55947" y="1590402"/>
                </a:cubicBezTo>
                <a:lnTo>
                  <a:pt x="3031" y="1654536"/>
                </a:lnTo>
                <a:lnTo>
                  <a:pt x="0" y="1654536"/>
                </a:lnTo>
                <a:lnTo>
                  <a:pt x="599450" y="609781"/>
                </a:lnTo>
                <a:lnTo>
                  <a:pt x="601812" y="612758"/>
                </a:lnTo>
                <a:lnTo>
                  <a:pt x="707426" y="429830"/>
                </a:lnTo>
                <a:lnTo>
                  <a:pt x="727782" y="405157"/>
                </a:lnTo>
                <a:cubicBezTo>
                  <a:pt x="826245" y="306694"/>
                  <a:pt x="962271" y="245794"/>
                  <a:pt x="1112521" y="245793"/>
                </a:cubicBezTo>
                <a:lnTo>
                  <a:pt x="2074503" y="245793"/>
                </a:lnTo>
                <a:lnTo>
                  <a:pt x="2075260" y="244483"/>
                </a:lnTo>
                <a:lnTo>
                  <a:pt x="2989339" y="244484"/>
                </a:lnTo>
                <a:cubicBezTo>
                  <a:pt x="3159373" y="244484"/>
                  <a:pt x="3313309" y="175563"/>
                  <a:pt x="3424739" y="64134"/>
                </a:cubicBezTo>
                <a:lnTo>
                  <a:pt x="3477655" y="0"/>
                </a:lnTo>
                <a:lnTo>
                  <a:pt x="3480686" y="0"/>
                </a:lnTo>
                <a:close/>
              </a:path>
            </a:pathLst>
          </a:custGeom>
          <a:solidFill>
            <a:srgbClr val="a0b4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28"/>
          <p:cNvSpPr/>
          <p:nvPr/>
        </p:nvSpPr>
        <p:spPr>
          <a:xfrm rot="18000000" flipV="1">
            <a:off x="3052170" y="3367513"/>
            <a:ext cx="2948240" cy="1401439"/>
          </a:xfrm>
          <a:custGeom>
            <a:avLst/>
            <a:gdLst>
              <a:gd name="connsiteX0" fmla="*/ 2881236 w 3480686"/>
              <a:gd name="connsiteY0" fmla="*/ 1044755 h 1654536"/>
              <a:gd name="connsiteX1" fmla="*/ 2878874 w 3480686"/>
              <a:gd name="connsiteY1" fmla="*/ 1041778 h 1654536"/>
              <a:gd name="connsiteX2" fmla="*/ 2773260 w 3480686"/>
              <a:gd name="connsiteY2" fmla="*/ 1224706 h 1654536"/>
              <a:gd name="connsiteX3" fmla="*/ 2752904 w 3480686"/>
              <a:gd name="connsiteY3" fmla="*/ 1249379 h 1654536"/>
              <a:gd name="connsiteX4" fmla="*/ 2368165 w 3480686"/>
              <a:gd name="connsiteY4" fmla="*/ 1408743 h 1654536"/>
              <a:gd name="connsiteX5" fmla="*/ 1406183 w 3480686"/>
              <a:gd name="connsiteY5" fmla="*/ 1408743 h 1654536"/>
              <a:gd name="connsiteX6" fmla="*/ 1405426 w 3480686"/>
              <a:gd name="connsiteY6" fmla="*/ 1410053 h 1654536"/>
              <a:gd name="connsiteX7" fmla="*/ 491347 w 3480686"/>
              <a:gd name="connsiteY7" fmla="*/ 1410052 h 1654536"/>
              <a:gd name="connsiteX8" fmla="*/ 55947 w 3480686"/>
              <a:gd name="connsiteY8" fmla="*/ 1590402 h 1654536"/>
              <a:gd name="connsiteX9" fmla="*/ 3031 w 3480686"/>
              <a:gd name="connsiteY9" fmla="*/ 1654536 h 1654536"/>
              <a:gd name="connsiteX10" fmla="*/ 0 w 3480686"/>
              <a:gd name="connsiteY10" fmla="*/ 1654536 h 1654536"/>
              <a:gd name="connsiteX11" fmla="*/ 599450 w 3480686"/>
              <a:gd name="connsiteY11" fmla="*/ 609781 h 1654536"/>
              <a:gd name="connsiteX12" fmla="*/ 601812 w 3480686"/>
              <a:gd name="connsiteY12" fmla="*/ 612758 h 1654536"/>
              <a:gd name="connsiteX13" fmla="*/ 707426 w 3480686"/>
              <a:gd name="connsiteY13" fmla="*/ 429830 h 1654536"/>
              <a:gd name="connsiteX14" fmla="*/ 727782 w 3480686"/>
              <a:gd name="connsiteY14" fmla="*/ 405157 h 1654536"/>
              <a:gd name="connsiteX15" fmla="*/ 1112521 w 3480686"/>
              <a:gd name="connsiteY15" fmla="*/ 245793 h 1654536"/>
              <a:gd name="connsiteX16" fmla="*/ 2074503 w 3480686"/>
              <a:gd name="connsiteY16" fmla="*/ 245793 h 1654536"/>
              <a:gd name="connsiteX17" fmla="*/ 2075260 w 3480686"/>
              <a:gd name="connsiteY17" fmla="*/ 244483 h 1654536"/>
              <a:gd name="connsiteX18" fmla="*/ 2989339 w 3480686"/>
              <a:gd name="connsiteY18" fmla="*/ 244484 h 1654536"/>
              <a:gd name="connsiteX19" fmla="*/ 3424739 w 3480686"/>
              <a:gd name="connsiteY19" fmla="*/ 64134 h 1654536"/>
              <a:gd name="connsiteX20" fmla="*/ 3477655 w 3480686"/>
              <a:gd name="connsiteY20" fmla="*/ 0 h 1654536"/>
              <a:gd name="connsiteX21" fmla="*/ 3480686 w 3480686"/>
              <a:gd name="connsiteY21" fmla="*/ 0 h 16545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0686" h="1654536">
                <a:moveTo>
                  <a:pt x="2881236" y="1044755"/>
                </a:moveTo>
                <a:lnTo>
                  <a:pt x="2878874" y="1041778"/>
                </a:lnTo>
                <a:lnTo>
                  <a:pt x="2773260" y="1224706"/>
                </a:lnTo>
                <a:lnTo>
                  <a:pt x="2752904" y="1249379"/>
                </a:lnTo>
                <a:cubicBezTo>
                  <a:pt x="2654441" y="1347842"/>
                  <a:pt x="2518415" y="1408742"/>
                  <a:pt x="2368165" y="1408743"/>
                </a:cubicBezTo>
                <a:lnTo>
                  <a:pt x="1406183" y="1408743"/>
                </a:lnTo>
                <a:lnTo>
                  <a:pt x="1405426" y="1410053"/>
                </a:lnTo>
                <a:lnTo>
                  <a:pt x="491347" y="1410052"/>
                </a:lnTo>
                <a:cubicBezTo>
                  <a:pt x="321313" y="1410052"/>
                  <a:pt x="167377" y="1478973"/>
                  <a:pt x="55947" y="1590402"/>
                </a:cubicBezTo>
                <a:lnTo>
                  <a:pt x="3031" y="1654536"/>
                </a:lnTo>
                <a:lnTo>
                  <a:pt x="0" y="1654536"/>
                </a:lnTo>
                <a:lnTo>
                  <a:pt x="599450" y="609781"/>
                </a:lnTo>
                <a:lnTo>
                  <a:pt x="601812" y="612758"/>
                </a:lnTo>
                <a:lnTo>
                  <a:pt x="707426" y="429830"/>
                </a:lnTo>
                <a:lnTo>
                  <a:pt x="727782" y="405157"/>
                </a:lnTo>
                <a:cubicBezTo>
                  <a:pt x="826245" y="306694"/>
                  <a:pt x="962271" y="245794"/>
                  <a:pt x="1112521" y="245793"/>
                </a:cubicBezTo>
                <a:lnTo>
                  <a:pt x="2074503" y="245793"/>
                </a:lnTo>
                <a:lnTo>
                  <a:pt x="2075260" y="244483"/>
                </a:lnTo>
                <a:lnTo>
                  <a:pt x="2989339" y="244484"/>
                </a:lnTo>
                <a:cubicBezTo>
                  <a:pt x="3159373" y="244484"/>
                  <a:pt x="3313309" y="175563"/>
                  <a:pt x="3424739" y="64134"/>
                </a:cubicBezTo>
                <a:lnTo>
                  <a:pt x="3477655" y="0"/>
                </a:lnTo>
                <a:lnTo>
                  <a:pt x="3480686" y="0"/>
                </a:lnTo>
                <a:close/>
              </a:path>
            </a:pathLst>
          </a:cu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29"/>
          <p:cNvSpPr/>
          <p:nvPr/>
        </p:nvSpPr>
        <p:spPr>
          <a:xfrm rot="3600000" flipH="1" flipV="1">
            <a:off x="7656278" y="3367510"/>
            <a:ext cx="2948240" cy="1401439"/>
          </a:xfrm>
          <a:custGeom>
            <a:avLst/>
            <a:gdLst>
              <a:gd name="connsiteX0" fmla="*/ 2881236 w 3480686"/>
              <a:gd name="connsiteY0" fmla="*/ 1044755 h 1654536"/>
              <a:gd name="connsiteX1" fmla="*/ 2878874 w 3480686"/>
              <a:gd name="connsiteY1" fmla="*/ 1041778 h 1654536"/>
              <a:gd name="connsiteX2" fmla="*/ 2773260 w 3480686"/>
              <a:gd name="connsiteY2" fmla="*/ 1224706 h 1654536"/>
              <a:gd name="connsiteX3" fmla="*/ 2752904 w 3480686"/>
              <a:gd name="connsiteY3" fmla="*/ 1249379 h 1654536"/>
              <a:gd name="connsiteX4" fmla="*/ 2368165 w 3480686"/>
              <a:gd name="connsiteY4" fmla="*/ 1408743 h 1654536"/>
              <a:gd name="connsiteX5" fmla="*/ 1406183 w 3480686"/>
              <a:gd name="connsiteY5" fmla="*/ 1408743 h 1654536"/>
              <a:gd name="connsiteX6" fmla="*/ 1405426 w 3480686"/>
              <a:gd name="connsiteY6" fmla="*/ 1410053 h 1654536"/>
              <a:gd name="connsiteX7" fmla="*/ 491347 w 3480686"/>
              <a:gd name="connsiteY7" fmla="*/ 1410052 h 1654536"/>
              <a:gd name="connsiteX8" fmla="*/ 55947 w 3480686"/>
              <a:gd name="connsiteY8" fmla="*/ 1590402 h 1654536"/>
              <a:gd name="connsiteX9" fmla="*/ 3031 w 3480686"/>
              <a:gd name="connsiteY9" fmla="*/ 1654536 h 1654536"/>
              <a:gd name="connsiteX10" fmla="*/ 0 w 3480686"/>
              <a:gd name="connsiteY10" fmla="*/ 1654536 h 1654536"/>
              <a:gd name="connsiteX11" fmla="*/ 599450 w 3480686"/>
              <a:gd name="connsiteY11" fmla="*/ 609781 h 1654536"/>
              <a:gd name="connsiteX12" fmla="*/ 601812 w 3480686"/>
              <a:gd name="connsiteY12" fmla="*/ 612758 h 1654536"/>
              <a:gd name="connsiteX13" fmla="*/ 707426 w 3480686"/>
              <a:gd name="connsiteY13" fmla="*/ 429830 h 1654536"/>
              <a:gd name="connsiteX14" fmla="*/ 727782 w 3480686"/>
              <a:gd name="connsiteY14" fmla="*/ 405157 h 1654536"/>
              <a:gd name="connsiteX15" fmla="*/ 1112521 w 3480686"/>
              <a:gd name="connsiteY15" fmla="*/ 245793 h 1654536"/>
              <a:gd name="connsiteX16" fmla="*/ 2074503 w 3480686"/>
              <a:gd name="connsiteY16" fmla="*/ 245793 h 1654536"/>
              <a:gd name="connsiteX17" fmla="*/ 2075260 w 3480686"/>
              <a:gd name="connsiteY17" fmla="*/ 244483 h 1654536"/>
              <a:gd name="connsiteX18" fmla="*/ 2989339 w 3480686"/>
              <a:gd name="connsiteY18" fmla="*/ 244484 h 1654536"/>
              <a:gd name="connsiteX19" fmla="*/ 3424739 w 3480686"/>
              <a:gd name="connsiteY19" fmla="*/ 64134 h 1654536"/>
              <a:gd name="connsiteX20" fmla="*/ 3477655 w 3480686"/>
              <a:gd name="connsiteY20" fmla="*/ 0 h 1654536"/>
              <a:gd name="connsiteX21" fmla="*/ 3480686 w 3480686"/>
              <a:gd name="connsiteY21" fmla="*/ 0 h 16545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0686" h="1654536">
                <a:moveTo>
                  <a:pt x="2881236" y="1044755"/>
                </a:moveTo>
                <a:lnTo>
                  <a:pt x="2878874" y="1041778"/>
                </a:lnTo>
                <a:lnTo>
                  <a:pt x="2773260" y="1224706"/>
                </a:lnTo>
                <a:lnTo>
                  <a:pt x="2752904" y="1249379"/>
                </a:lnTo>
                <a:cubicBezTo>
                  <a:pt x="2654441" y="1347842"/>
                  <a:pt x="2518415" y="1408742"/>
                  <a:pt x="2368165" y="1408743"/>
                </a:cubicBezTo>
                <a:lnTo>
                  <a:pt x="1406183" y="1408743"/>
                </a:lnTo>
                <a:lnTo>
                  <a:pt x="1405426" y="1410053"/>
                </a:lnTo>
                <a:lnTo>
                  <a:pt x="491347" y="1410052"/>
                </a:lnTo>
                <a:cubicBezTo>
                  <a:pt x="321313" y="1410052"/>
                  <a:pt x="167377" y="1478973"/>
                  <a:pt x="55947" y="1590402"/>
                </a:cubicBezTo>
                <a:lnTo>
                  <a:pt x="3031" y="1654536"/>
                </a:lnTo>
                <a:lnTo>
                  <a:pt x="0" y="1654536"/>
                </a:lnTo>
                <a:lnTo>
                  <a:pt x="599450" y="609781"/>
                </a:lnTo>
                <a:lnTo>
                  <a:pt x="601812" y="612758"/>
                </a:lnTo>
                <a:lnTo>
                  <a:pt x="707426" y="429830"/>
                </a:lnTo>
                <a:lnTo>
                  <a:pt x="727782" y="405157"/>
                </a:lnTo>
                <a:cubicBezTo>
                  <a:pt x="826245" y="306694"/>
                  <a:pt x="962271" y="245794"/>
                  <a:pt x="1112521" y="245793"/>
                </a:cubicBezTo>
                <a:lnTo>
                  <a:pt x="2074503" y="245793"/>
                </a:lnTo>
                <a:lnTo>
                  <a:pt x="2075260" y="244483"/>
                </a:lnTo>
                <a:lnTo>
                  <a:pt x="2989339" y="244484"/>
                </a:lnTo>
                <a:cubicBezTo>
                  <a:pt x="3159373" y="244484"/>
                  <a:pt x="3313309" y="175563"/>
                  <a:pt x="3424739" y="64134"/>
                </a:cubicBezTo>
                <a:lnTo>
                  <a:pt x="3477655" y="0"/>
                </a:lnTo>
                <a:lnTo>
                  <a:pt x="3480686" y="0"/>
                </a:lnTo>
                <a:close/>
              </a:path>
            </a:pathLst>
          </a:custGeom>
          <a:solidFill>
            <a:srgbClr val="a0b4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30"/>
          <p:cNvSpPr/>
          <p:nvPr/>
        </p:nvSpPr>
        <p:spPr>
          <a:xfrm rot="18000000" flipV="1">
            <a:off x="6121575" y="3367511"/>
            <a:ext cx="2948240" cy="1401439"/>
          </a:xfrm>
          <a:custGeom>
            <a:avLst/>
            <a:gdLst>
              <a:gd name="connsiteX0" fmla="*/ 2881236 w 3480686"/>
              <a:gd name="connsiteY0" fmla="*/ 1044755 h 1654536"/>
              <a:gd name="connsiteX1" fmla="*/ 2878874 w 3480686"/>
              <a:gd name="connsiteY1" fmla="*/ 1041778 h 1654536"/>
              <a:gd name="connsiteX2" fmla="*/ 2773260 w 3480686"/>
              <a:gd name="connsiteY2" fmla="*/ 1224706 h 1654536"/>
              <a:gd name="connsiteX3" fmla="*/ 2752904 w 3480686"/>
              <a:gd name="connsiteY3" fmla="*/ 1249379 h 1654536"/>
              <a:gd name="connsiteX4" fmla="*/ 2368165 w 3480686"/>
              <a:gd name="connsiteY4" fmla="*/ 1408743 h 1654536"/>
              <a:gd name="connsiteX5" fmla="*/ 1406183 w 3480686"/>
              <a:gd name="connsiteY5" fmla="*/ 1408743 h 1654536"/>
              <a:gd name="connsiteX6" fmla="*/ 1405426 w 3480686"/>
              <a:gd name="connsiteY6" fmla="*/ 1410053 h 1654536"/>
              <a:gd name="connsiteX7" fmla="*/ 491347 w 3480686"/>
              <a:gd name="connsiteY7" fmla="*/ 1410052 h 1654536"/>
              <a:gd name="connsiteX8" fmla="*/ 55947 w 3480686"/>
              <a:gd name="connsiteY8" fmla="*/ 1590402 h 1654536"/>
              <a:gd name="connsiteX9" fmla="*/ 3031 w 3480686"/>
              <a:gd name="connsiteY9" fmla="*/ 1654536 h 1654536"/>
              <a:gd name="connsiteX10" fmla="*/ 0 w 3480686"/>
              <a:gd name="connsiteY10" fmla="*/ 1654536 h 1654536"/>
              <a:gd name="connsiteX11" fmla="*/ 599450 w 3480686"/>
              <a:gd name="connsiteY11" fmla="*/ 609781 h 1654536"/>
              <a:gd name="connsiteX12" fmla="*/ 601812 w 3480686"/>
              <a:gd name="connsiteY12" fmla="*/ 612758 h 1654536"/>
              <a:gd name="connsiteX13" fmla="*/ 707426 w 3480686"/>
              <a:gd name="connsiteY13" fmla="*/ 429830 h 1654536"/>
              <a:gd name="connsiteX14" fmla="*/ 727782 w 3480686"/>
              <a:gd name="connsiteY14" fmla="*/ 405157 h 1654536"/>
              <a:gd name="connsiteX15" fmla="*/ 1112521 w 3480686"/>
              <a:gd name="connsiteY15" fmla="*/ 245793 h 1654536"/>
              <a:gd name="connsiteX16" fmla="*/ 2074503 w 3480686"/>
              <a:gd name="connsiteY16" fmla="*/ 245793 h 1654536"/>
              <a:gd name="connsiteX17" fmla="*/ 2075260 w 3480686"/>
              <a:gd name="connsiteY17" fmla="*/ 244483 h 1654536"/>
              <a:gd name="connsiteX18" fmla="*/ 2989339 w 3480686"/>
              <a:gd name="connsiteY18" fmla="*/ 244484 h 1654536"/>
              <a:gd name="connsiteX19" fmla="*/ 3424739 w 3480686"/>
              <a:gd name="connsiteY19" fmla="*/ 64134 h 1654536"/>
              <a:gd name="connsiteX20" fmla="*/ 3477655 w 3480686"/>
              <a:gd name="connsiteY20" fmla="*/ 0 h 1654536"/>
              <a:gd name="connsiteX21" fmla="*/ 3480686 w 3480686"/>
              <a:gd name="connsiteY21" fmla="*/ 0 h 16545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0686" h="1654536">
                <a:moveTo>
                  <a:pt x="2881236" y="1044755"/>
                </a:moveTo>
                <a:lnTo>
                  <a:pt x="2878874" y="1041778"/>
                </a:lnTo>
                <a:lnTo>
                  <a:pt x="2773260" y="1224706"/>
                </a:lnTo>
                <a:lnTo>
                  <a:pt x="2752904" y="1249379"/>
                </a:lnTo>
                <a:cubicBezTo>
                  <a:pt x="2654441" y="1347842"/>
                  <a:pt x="2518415" y="1408742"/>
                  <a:pt x="2368165" y="1408743"/>
                </a:cubicBezTo>
                <a:lnTo>
                  <a:pt x="1406183" y="1408743"/>
                </a:lnTo>
                <a:lnTo>
                  <a:pt x="1405426" y="1410053"/>
                </a:lnTo>
                <a:lnTo>
                  <a:pt x="491347" y="1410052"/>
                </a:lnTo>
                <a:cubicBezTo>
                  <a:pt x="321313" y="1410052"/>
                  <a:pt x="167377" y="1478973"/>
                  <a:pt x="55947" y="1590402"/>
                </a:cubicBezTo>
                <a:lnTo>
                  <a:pt x="3031" y="1654536"/>
                </a:lnTo>
                <a:lnTo>
                  <a:pt x="0" y="1654536"/>
                </a:lnTo>
                <a:lnTo>
                  <a:pt x="599450" y="609781"/>
                </a:lnTo>
                <a:lnTo>
                  <a:pt x="601812" y="612758"/>
                </a:lnTo>
                <a:lnTo>
                  <a:pt x="707426" y="429830"/>
                </a:lnTo>
                <a:lnTo>
                  <a:pt x="727782" y="405157"/>
                </a:lnTo>
                <a:cubicBezTo>
                  <a:pt x="826245" y="306694"/>
                  <a:pt x="962271" y="245794"/>
                  <a:pt x="1112521" y="245793"/>
                </a:cubicBezTo>
                <a:lnTo>
                  <a:pt x="2074503" y="245793"/>
                </a:lnTo>
                <a:lnTo>
                  <a:pt x="2075260" y="244483"/>
                </a:lnTo>
                <a:lnTo>
                  <a:pt x="2989339" y="244484"/>
                </a:lnTo>
                <a:cubicBezTo>
                  <a:pt x="3159373" y="244484"/>
                  <a:pt x="3313309" y="175563"/>
                  <a:pt x="3424739" y="64134"/>
                </a:cubicBezTo>
                <a:lnTo>
                  <a:pt x="3477655" y="0"/>
                </a:lnTo>
                <a:lnTo>
                  <a:pt x="3480686" y="0"/>
                </a:lnTo>
                <a:close/>
              </a:path>
            </a:pathLst>
          </a:cu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31"/>
          <p:cNvSpPr/>
          <p:nvPr/>
        </p:nvSpPr>
        <p:spPr>
          <a:xfrm>
            <a:off x="909087" y="2120683"/>
            <a:ext cx="2542019" cy="95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23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~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문깃의 기본 아키텍쳐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(Backend, Frontend)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구현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32"/>
          <p:cNvSpPr/>
          <p:nvPr/>
        </p:nvSpPr>
        <p:spPr>
          <a:xfrm>
            <a:off x="4019185" y="2079626"/>
            <a:ext cx="2542019" cy="680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17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~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악성코드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Classifier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직사각형 33"/>
          <p:cNvSpPr/>
          <p:nvPr/>
        </p:nvSpPr>
        <p:spPr>
          <a:xfrm>
            <a:off x="6998190" y="2070100"/>
            <a:ext cx="2542019" cy="956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18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~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31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파일 유사도 시스템 구현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파일 비교 화면 제작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34"/>
          <p:cNvSpPr/>
          <p:nvPr/>
        </p:nvSpPr>
        <p:spPr>
          <a:xfrm>
            <a:off x="2713691" y="5181950"/>
            <a:ext cx="2536640" cy="950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~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19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문깃 기본 아키텍쳐에 필요한 기능과 부가적인 기능 구현 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직사각형 35"/>
          <p:cNvSpPr/>
          <p:nvPr/>
        </p:nvSpPr>
        <p:spPr>
          <a:xfrm>
            <a:off x="5708832" y="5181949"/>
            <a:ext cx="2536640" cy="95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~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17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워크샵 발표 준비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파일 유사도 시스템 구현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5" name="자유형 30"/>
          <p:cNvSpPr/>
          <p:nvPr/>
        </p:nvSpPr>
        <p:spPr>
          <a:xfrm rot="18000000" flipV="1">
            <a:off x="9102900" y="3367511"/>
            <a:ext cx="2948240" cy="1401439"/>
          </a:xfrm>
          <a:custGeom>
            <a:avLst/>
            <a:gdLst>
              <a:gd name="connsiteX0" fmla="*/ 2881236 w 3480686"/>
              <a:gd name="connsiteY0" fmla="*/ 1044755 h 1654536"/>
              <a:gd name="connsiteX1" fmla="*/ 2878874 w 3480686"/>
              <a:gd name="connsiteY1" fmla="*/ 1041778 h 1654536"/>
              <a:gd name="connsiteX2" fmla="*/ 2773260 w 3480686"/>
              <a:gd name="connsiteY2" fmla="*/ 1224706 h 1654536"/>
              <a:gd name="connsiteX3" fmla="*/ 2752904 w 3480686"/>
              <a:gd name="connsiteY3" fmla="*/ 1249379 h 1654536"/>
              <a:gd name="connsiteX4" fmla="*/ 2368165 w 3480686"/>
              <a:gd name="connsiteY4" fmla="*/ 1408743 h 1654536"/>
              <a:gd name="connsiteX5" fmla="*/ 1406183 w 3480686"/>
              <a:gd name="connsiteY5" fmla="*/ 1408743 h 1654536"/>
              <a:gd name="connsiteX6" fmla="*/ 1405426 w 3480686"/>
              <a:gd name="connsiteY6" fmla="*/ 1410053 h 1654536"/>
              <a:gd name="connsiteX7" fmla="*/ 491347 w 3480686"/>
              <a:gd name="connsiteY7" fmla="*/ 1410052 h 1654536"/>
              <a:gd name="connsiteX8" fmla="*/ 55947 w 3480686"/>
              <a:gd name="connsiteY8" fmla="*/ 1590402 h 1654536"/>
              <a:gd name="connsiteX9" fmla="*/ 3031 w 3480686"/>
              <a:gd name="connsiteY9" fmla="*/ 1654536 h 1654536"/>
              <a:gd name="connsiteX10" fmla="*/ 0 w 3480686"/>
              <a:gd name="connsiteY10" fmla="*/ 1654536 h 1654536"/>
              <a:gd name="connsiteX11" fmla="*/ 599450 w 3480686"/>
              <a:gd name="connsiteY11" fmla="*/ 609781 h 1654536"/>
              <a:gd name="connsiteX12" fmla="*/ 601812 w 3480686"/>
              <a:gd name="connsiteY12" fmla="*/ 612758 h 1654536"/>
              <a:gd name="connsiteX13" fmla="*/ 707426 w 3480686"/>
              <a:gd name="connsiteY13" fmla="*/ 429830 h 1654536"/>
              <a:gd name="connsiteX14" fmla="*/ 727782 w 3480686"/>
              <a:gd name="connsiteY14" fmla="*/ 405157 h 1654536"/>
              <a:gd name="connsiteX15" fmla="*/ 1112521 w 3480686"/>
              <a:gd name="connsiteY15" fmla="*/ 245793 h 1654536"/>
              <a:gd name="connsiteX16" fmla="*/ 2074503 w 3480686"/>
              <a:gd name="connsiteY16" fmla="*/ 245793 h 1654536"/>
              <a:gd name="connsiteX17" fmla="*/ 2075260 w 3480686"/>
              <a:gd name="connsiteY17" fmla="*/ 244483 h 1654536"/>
              <a:gd name="connsiteX18" fmla="*/ 2989339 w 3480686"/>
              <a:gd name="connsiteY18" fmla="*/ 244484 h 1654536"/>
              <a:gd name="connsiteX19" fmla="*/ 3424739 w 3480686"/>
              <a:gd name="connsiteY19" fmla="*/ 64134 h 1654536"/>
              <a:gd name="connsiteX20" fmla="*/ 3477655 w 3480686"/>
              <a:gd name="connsiteY20" fmla="*/ 0 h 1654536"/>
              <a:gd name="connsiteX21" fmla="*/ 3480686 w 3480686"/>
              <a:gd name="connsiteY21" fmla="*/ 0 h 165453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0686" h="1654536">
                <a:moveTo>
                  <a:pt x="2881236" y="1044755"/>
                </a:moveTo>
                <a:lnTo>
                  <a:pt x="2878874" y="1041778"/>
                </a:lnTo>
                <a:lnTo>
                  <a:pt x="2773260" y="1224706"/>
                </a:lnTo>
                <a:lnTo>
                  <a:pt x="2752904" y="1249379"/>
                </a:lnTo>
                <a:cubicBezTo>
                  <a:pt x="2654441" y="1347842"/>
                  <a:pt x="2518415" y="1408742"/>
                  <a:pt x="2368165" y="1408743"/>
                </a:cubicBezTo>
                <a:lnTo>
                  <a:pt x="1406183" y="1408743"/>
                </a:lnTo>
                <a:lnTo>
                  <a:pt x="1405426" y="1410053"/>
                </a:lnTo>
                <a:lnTo>
                  <a:pt x="491347" y="1410052"/>
                </a:lnTo>
                <a:cubicBezTo>
                  <a:pt x="321313" y="1410052"/>
                  <a:pt x="167377" y="1478973"/>
                  <a:pt x="55947" y="1590402"/>
                </a:cubicBezTo>
                <a:lnTo>
                  <a:pt x="3031" y="1654536"/>
                </a:lnTo>
                <a:lnTo>
                  <a:pt x="0" y="1654536"/>
                </a:lnTo>
                <a:lnTo>
                  <a:pt x="599450" y="609781"/>
                </a:lnTo>
                <a:lnTo>
                  <a:pt x="601812" y="612758"/>
                </a:lnTo>
                <a:lnTo>
                  <a:pt x="707426" y="429830"/>
                </a:lnTo>
                <a:lnTo>
                  <a:pt x="727782" y="405157"/>
                </a:lnTo>
                <a:cubicBezTo>
                  <a:pt x="826245" y="306694"/>
                  <a:pt x="962271" y="245794"/>
                  <a:pt x="1112521" y="245793"/>
                </a:cubicBezTo>
                <a:lnTo>
                  <a:pt x="2074503" y="245793"/>
                </a:lnTo>
                <a:lnTo>
                  <a:pt x="2075260" y="244483"/>
                </a:lnTo>
                <a:lnTo>
                  <a:pt x="2989339" y="244484"/>
                </a:lnTo>
                <a:cubicBezTo>
                  <a:pt x="3159373" y="244484"/>
                  <a:pt x="3313309" y="175563"/>
                  <a:pt x="3424739" y="64134"/>
                </a:cubicBezTo>
                <a:lnTo>
                  <a:pt x="3477655" y="0"/>
                </a:lnTo>
                <a:lnTo>
                  <a:pt x="3480686" y="0"/>
                </a:lnTo>
                <a:close/>
              </a:path>
            </a:pathLst>
          </a:cu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35"/>
          <p:cNvSpPr/>
          <p:nvPr/>
        </p:nvSpPr>
        <p:spPr>
          <a:xfrm>
            <a:off x="8690157" y="5181949"/>
            <a:ext cx="2536640" cy="95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8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~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8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10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일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Merge all components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유저 테스트 실시 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19214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개발 계획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404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5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2" y="676096"/>
            <a:ext cx="256913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문깃을 개발 일정을 조율하기 위한 계획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0" y="1264666"/>
            <a:ext cx="2285560" cy="4479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개발 계획 </a:t>
            </a:r>
            <a:r>
              <a:rPr lang="en-US" altLang="ko-KR" sz="2400">
                <a:solidFill>
                  <a:srgbClr val="393939"/>
                </a:solidFill>
                <a:latin typeface="+mn-ea"/>
              </a:rPr>
              <a:t>(</a:t>
            </a:r>
            <a:r>
              <a:rPr lang="en-US" altLang="ko-KR" sz="2400">
                <a:solidFill>
                  <a:srgbClr val="393939"/>
                </a:solidFill>
                <a:latin typeface="Times New Roman"/>
                <a:cs typeface="Times New Roman"/>
              </a:rPr>
              <a:t>Detail</a:t>
            </a:r>
            <a:r>
              <a:rPr lang="en-US" altLang="ko-KR" sz="2400">
                <a:solidFill>
                  <a:srgbClr val="393939"/>
                </a:solidFill>
                <a:latin typeface="+mn-ea"/>
              </a:rPr>
              <a:t>)</a:t>
            </a:r>
            <a:endParaRPr lang="en-US" altLang="ko-KR" sz="240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"/>
          <p:cNvCxnSpPr/>
          <p:nvPr/>
        </p:nvCxnSpPr>
        <p:spPr>
          <a:xfrm>
            <a:off x="889000" y="3267941"/>
            <a:ext cx="10413999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"/>
          <p:cNvCxnSpPr/>
          <p:nvPr/>
        </p:nvCxnSpPr>
        <p:spPr>
          <a:xfrm rot="16200000" flipH="1">
            <a:off x="3824986" y="4155519"/>
            <a:ext cx="4542026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34"/>
          <p:cNvSpPr/>
          <p:nvPr/>
        </p:nvSpPr>
        <p:spPr>
          <a:xfrm>
            <a:off x="949135" y="1872964"/>
            <a:ext cx="4921754" cy="1234813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cxnSp>
        <p:nvCxnSpPr>
          <p:cNvPr id="55" name=""/>
          <p:cNvCxnSpPr/>
          <p:nvPr/>
        </p:nvCxnSpPr>
        <p:spPr>
          <a:xfrm>
            <a:off x="889000" y="4830041"/>
            <a:ext cx="10413999" cy="0"/>
          </a:xfrm>
          <a:prstGeom prst="line">
            <a:avLst/>
          </a:prstGeom>
          <a:ln w="25400" cap="rnd">
            <a:solidFill>
              <a:srgbClr val="1e325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34"/>
          <p:cNvSpPr/>
          <p:nvPr/>
        </p:nvSpPr>
        <p:spPr>
          <a:xfrm>
            <a:off x="6340285" y="1882489"/>
            <a:ext cx="4921754" cy="1234813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57" name="직사각형 34"/>
          <p:cNvSpPr/>
          <p:nvPr/>
        </p:nvSpPr>
        <p:spPr>
          <a:xfrm>
            <a:off x="949135" y="3454114"/>
            <a:ext cx="4921754" cy="1234813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58" name="직사각형 34"/>
          <p:cNvSpPr/>
          <p:nvPr/>
        </p:nvSpPr>
        <p:spPr>
          <a:xfrm>
            <a:off x="6340285" y="3463639"/>
            <a:ext cx="4921754" cy="1234813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59" name="직사각형 34"/>
          <p:cNvSpPr/>
          <p:nvPr/>
        </p:nvSpPr>
        <p:spPr>
          <a:xfrm>
            <a:off x="949135" y="5082889"/>
            <a:ext cx="4921754" cy="1234813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60" name="직사각형 34"/>
          <p:cNvSpPr/>
          <p:nvPr/>
        </p:nvSpPr>
        <p:spPr>
          <a:xfrm>
            <a:off x="6340285" y="5092414"/>
            <a:ext cx="4921754" cy="1234813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51" name=""/>
          <p:cNvSpPr txBox="1"/>
          <p:nvPr/>
        </p:nvSpPr>
        <p:spPr>
          <a:xfrm>
            <a:off x="948768" y="1895661"/>
            <a:ext cx="4919856" cy="112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5</a:t>
            </a:r>
            <a:r>
              <a:rPr lang="ko-KR" altLang="en-US" sz="1600" b="1"/>
              <a:t>월 </a:t>
            </a:r>
            <a:r>
              <a:rPr lang="en-US" altLang="ko-KR" sz="1600" b="1"/>
              <a:t>23</a:t>
            </a:r>
            <a:r>
              <a:rPr lang="ko-KR" altLang="en-US" sz="1600" b="1"/>
              <a:t>일 </a:t>
            </a:r>
            <a:r>
              <a:rPr lang="en-US" altLang="ko-KR" sz="1600" b="1"/>
              <a:t>~</a:t>
            </a:r>
            <a:r>
              <a:rPr lang="ko-KR" altLang="en-US" sz="1600" b="1"/>
              <a:t> </a:t>
            </a:r>
            <a:r>
              <a:rPr lang="en-US" altLang="ko-KR" sz="1600" b="1"/>
              <a:t>6</a:t>
            </a:r>
            <a:r>
              <a:rPr lang="ko-KR" altLang="en-US" sz="1600" b="1"/>
              <a:t>월 </a:t>
            </a:r>
            <a:r>
              <a:rPr lang="en-US" altLang="ko-KR" sz="1600" b="1"/>
              <a:t>5</a:t>
            </a:r>
            <a:r>
              <a:rPr lang="ko-KR" altLang="en-US" sz="1600" b="1"/>
              <a:t>일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시나리오를 기반으로 테스트 코드 작성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</a:t>
            </a:r>
            <a:r>
              <a:rPr lang="en-US" altLang="ko-KR" sz="1300"/>
              <a:t>Backend</a:t>
            </a:r>
            <a:r>
              <a:rPr lang="ko-KR" altLang="en-US" sz="1300"/>
              <a:t>와 </a:t>
            </a:r>
            <a:r>
              <a:rPr lang="en-US" altLang="ko-KR" sz="1300"/>
              <a:t>Frontend</a:t>
            </a:r>
            <a:r>
              <a:rPr lang="ko-KR" altLang="en-US" sz="1300"/>
              <a:t>를 연결하는 기본 아키텍쳐 구현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유저가 사용할 </a:t>
            </a:r>
            <a:r>
              <a:rPr lang="en-US" altLang="ko-KR" sz="1300"/>
              <a:t>GUI</a:t>
            </a:r>
            <a:r>
              <a:rPr lang="ko-KR" altLang="en-US" sz="1300"/>
              <a:t> 구현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4.</a:t>
            </a:r>
            <a:r>
              <a:rPr lang="ko-KR" altLang="en-US" sz="1300"/>
              <a:t> 유저 </a:t>
            </a:r>
            <a:r>
              <a:rPr lang="en-US" altLang="ko-KR" sz="1300"/>
              <a:t>GUI, Frontend, Backend </a:t>
            </a:r>
            <a:r>
              <a:rPr lang="ko-KR" altLang="en-US" sz="1300"/>
              <a:t>유기적으로 연동</a:t>
            </a:r>
            <a:endParaRPr lang="ko-KR" altLang="en-US" sz="1300"/>
          </a:p>
        </p:txBody>
      </p:sp>
      <p:sp>
        <p:nvSpPr>
          <p:cNvPr id="61" name=""/>
          <p:cNvSpPr txBox="1"/>
          <p:nvPr/>
        </p:nvSpPr>
        <p:spPr>
          <a:xfrm>
            <a:off x="6356340" y="1883837"/>
            <a:ext cx="4919856" cy="112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6</a:t>
            </a:r>
            <a:r>
              <a:rPr lang="ko-KR" altLang="en-US" sz="1600" b="1"/>
              <a:t>월 </a:t>
            </a:r>
            <a:r>
              <a:rPr lang="en-US" altLang="ko-KR" sz="1600" b="1"/>
              <a:t>6</a:t>
            </a:r>
            <a:r>
              <a:rPr lang="ko-KR" altLang="en-US" sz="1600" b="1"/>
              <a:t>일 </a:t>
            </a:r>
            <a:r>
              <a:rPr lang="en-US" altLang="ko-KR" sz="1600" b="1"/>
              <a:t>~</a:t>
            </a:r>
            <a:r>
              <a:rPr lang="ko-KR" altLang="en-US" sz="1600" b="1"/>
              <a:t> </a:t>
            </a:r>
            <a:r>
              <a:rPr lang="en-US" altLang="ko-KR" sz="1600" b="1"/>
              <a:t>6</a:t>
            </a:r>
            <a:r>
              <a:rPr lang="ko-KR" altLang="en-US" sz="1600" b="1"/>
              <a:t>월 </a:t>
            </a:r>
            <a:r>
              <a:rPr lang="en-US" altLang="ko-KR" sz="1600" b="1"/>
              <a:t>19</a:t>
            </a:r>
            <a:r>
              <a:rPr lang="ko-KR" altLang="en-US" sz="1600" b="1"/>
              <a:t>일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</a:t>
            </a:r>
            <a:r>
              <a:rPr lang="en-US" altLang="ko-KR" sz="1300"/>
              <a:t>Backend</a:t>
            </a:r>
            <a:r>
              <a:rPr lang="ko-KR" altLang="en-US" sz="1300"/>
              <a:t>와 </a:t>
            </a:r>
            <a:r>
              <a:rPr lang="en-US" altLang="ko-KR" sz="1300"/>
              <a:t>Frontend</a:t>
            </a:r>
            <a:r>
              <a:rPr lang="ko-KR" altLang="en-US" sz="1300"/>
              <a:t>의 기본 기능을 제외하고 문깃에서 실질적으로 사용될 기능을 추가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시나리오를 기반으로 테스트 코드 작성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</a:t>
            </a:r>
            <a:r>
              <a:rPr lang="en-US" altLang="ko-KR" sz="1300"/>
              <a:t>Frontend</a:t>
            </a:r>
            <a:r>
              <a:rPr lang="ko-KR" altLang="en-US" sz="1300"/>
              <a:t>에 디자인 첨가</a:t>
            </a:r>
            <a:endParaRPr lang="ko-KR" altLang="en-US" sz="1300"/>
          </a:p>
        </p:txBody>
      </p:sp>
      <p:sp>
        <p:nvSpPr>
          <p:cNvPr id="62" name=""/>
          <p:cNvSpPr txBox="1"/>
          <p:nvPr/>
        </p:nvSpPr>
        <p:spPr>
          <a:xfrm>
            <a:off x="930046" y="3429000"/>
            <a:ext cx="4919856" cy="1122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6</a:t>
            </a:r>
            <a:r>
              <a:rPr lang="ko-KR" altLang="en-US" sz="1600" b="1"/>
              <a:t>월 </a:t>
            </a:r>
            <a:r>
              <a:rPr lang="en-US" altLang="ko-KR" sz="1600" b="1"/>
              <a:t>17</a:t>
            </a:r>
            <a:r>
              <a:rPr lang="ko-KR" altLang="en-US" sz="1600" b="1"/>
              <a:t>일 </a:t>
            </a:r>
            <a:r>
              <a:rPr lang="en-US" altLang="ko-KR" sz="1600" b="1"/>
              <a:t>~</a:t>
            </a:r>
            <a:r>
              <a:rPr lang="ko-KR" altLang="en-US" sz="1600" b="1"/>
              <a:t> </a:t>
            </a:r>
            <a:r>
              <a:rPr lang="en-US" altLang="ko-KR" sz="1600" b="1"/>
              <a:t>7</a:t>
            </a:r>
            <a:r>
              <a:rPr lang="ko-KR" altLang="en-US" sz="1600" b="1"/>
              <a:t>월 </a:t>
            </a:r>
            <a:r>
              <a:rPr lang="en-US" altLang="ko-KR" sz="1600" b="1"/>
              <a:t>3</a:t>
            </a:r>
            <a:r>
              <a:rPr lang="ko-KR" altLang="en-US" sz="1600" b="1"/>
              <a:t>일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</a:t>
            </a:r>
            <a:r>
              <a:rPr lang="en-US" altLang="ko-KR" sz="1300"/>
              <a:t>PDF</a:t>
            </a:r>
            <a:r>
              <a:rPr lang="ko-KR" altLang="en-US" sz="1300"/>
              <a:t> 악성코드 및 취약점 분석하고</a:t>
            </a:r>
            <a:r>
              <a:rPr lang="en-US" altLang="ko-KR" sz="1300"/>
              <a:t> </a:t>
            </a:r>
            <a:r>
              <a:rPr lang="ko-KR" altLang="en-US" sz="1300"/>
              <a:t>순위 부여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</a:t>
            </a:r>
            <a:r>
              <a:rPr lang="en-US" altLang="ko-KR" sz="1300"/>
              <a:t>High Rank PDF </a:t>
            </a:r>
            <a:r>
              <a:rPr lang="ko-KR" altLang="en-US" sz="1300"/>
              <a:t>악성코드의 </a:t>
            </a:r>
            <a:r>
              <a:rPr lang="en-US" altLang="ko-KR" sz="1300"/>
              <a:t>feature </a:t>
            </a:r>
            <a:r>
              <a:rPr lang="ko-KR" altLang="en-US" sz="1300"/>
              <a:t>분석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분석한 </a:t>
            </a:r>
            <a:r>
              <a:rPr lang="en-US" altLang="ko-KR" sz="1300"/>
              <a:t>feature</a:t>
            </a:r>
            <a:r>
              <a:rPr lang="ko-KR" altLang="en-US" sz="1300"/>
              <a:t>를 기반으로 </a:t>
            </a:r>
            <a:r>
              <a:rPr lang="en-US" altLang="ko-KR" sz="1300"/>
              <a:t>classifier</a:t>
            </a:r>
            <a:r>
              <a:rPr lang="ko-KR" altLang="en-US" sz="1300"/>
              <a:t> 개발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4.</a:t>
            </a:r>
            <a:r>
              <a:rPr lang="ko-KR" altLang="en-US" sz="1300"/>
              <a:t> </a:t>
            </a:r>
            <a:r>
              <a:rPr lang="en-US" altLang="ko-KR" sz="1300"/>
              <a:t>Classifier</a:t>
            </a:r>
            <a:r>
              <a:rPr lang="ko-KR" altLang="en-US" sz="1300"/>
              <a:t>의 성능 테스트</a:t>
            </a:r>
            <a:endParaRPr lang="ko-KR" altLang="en-US" sz="1300"/>
          </a:p>
        </p:txBody>
      </p:sp>
      <p:sp>
        <p:nvSpPr>
          <p:cNvPr id="63" name=""/>
          <p:cNvSpPr txBox="1"/>
          <p:nvPr/>
        </p:nvSpPr>
        <p:spPr>
          <a:xfrm>
            <a:off x="6344516" y="3438525"/>
            <a:ext cx="4919856" cy="1122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7</a:t>
            </a:r>
            <a:r>
              <a:rPr lang="ko-KR" altLang="en-US" sz="1600" b="1"/>
              <a:t>월 </a:t>
            </a:r>
            <a:r>
              <a:rPr lang="en-US" altLang="ko-KR" sz="1600" b="1"/>
              <a:t>4</a:t>
            </a:r>
            <a:r>
              <a:rPr lang="ko-KR" altLang="en-US" sz="1600" b="1"/>
              <a:t>일 </a:t>
            </a:r>
            <a:r>
              <a:rPr lang="en-US" altLang="ko-KR" sz="1600" b="1"/>
              <a:t>~</a:t>
            </a:r>
            <a:r>
              <a:rPr lang="ko-KR" altLang="en-US" sz="1600" b="1"/>
              <a:t> </a:t>
            </a:r>
            <a:r>
              <a:rPr lang="en-US" altLang="ko-KR" sz="1600" b="1"/>
              <a:t>7</a:t>
            </a:r>
            <a:r>
              <a:rPr lang="ko-KR" altLang="en-US" sz="1600" b="1"/>
              <a:t>월 </a:t>
            </a:r>
            <a:r>
              <a:rPr lang="en-US" altLang="ko-KR" sz="1600" b="1"/>
              <a:t>17</a:t>
            </a:r>
            <a:r>
              <a:rPr lang="ko-KR" altLang="en-US" sz="1600" b="1"/>
              <a:t>일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워크샵 발표 자료 준비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그림 유사도 시스템 구현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그림 변경점 파악 시스템 구현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4.</a:t>
            </a:r>
            <a:r>
              <a:rPr lang="ko-KR" altLang="en-US" sz="1300"/>
              <a:t> 문장 유사도 시스템 구상</a:t>
            </a:r>
            <a:endParaRPr lang="ko-KR" altLang="en-US" sz="1300"/>
          </a:p>
        </p:txBody>
      </p:sp>
      <p:sp>
        <p:nvSpPr>
          <p:cNvPr id="64" name=""/>
          <p:cNvSpPr txBox="1"/>
          <p:nvPr/>
        </p:nvSpPr>
        <p:spPr>
          <a:xfrm>
            <a:off x="967489" y="5059417"/>
            <a:ext cx="4919856" cy="92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7</a:t>
            </a:r>
            <a:r>
              <a:rPr lang="ko-KR" altLang="en-US" sz="1600" b="1"/>
              <a:t>월 </a:t>
            </a:r>
            <a:r>
              <a:rPr lang="en-US" altLang="ko-KR" sz="1600" b="1"/>
              <a:t>18</a:t>
            </a:r>
            <a:r>
              <a:rPr lang="ko-KR" altLang="en-US" sz="1600" b="1"/>
              <a:t>일 </a:t>
            </a:r>
            <a:r>
              <a:rPr lang="en-US" altLang="ko-KR" sz="1600" b="1"/>
              <a:t>~</a:t>
            </a:r>
            <a:r>
              <a:rPr lang="ko-KR" altLang="en-US" sz="1600" b="1"/>
              <a:t> </a:t>
            </a:r>
            <a:r>
              <a:rPr lang="en-US" altLang="ko-KR" sz="1600" b="1"/>
              <a:t>7</a:t>
            </a:r>
            <a:r>
              <a:rPr lang="ko-KR" altLang="en-US" sz="1600" b="1"/>
              <a:t>월 </a:t>
            </a:r>
            <a:r>
              <a:rPr lang="en-US" altLang="ko-KR" sz="1600" b="1"/>
              <a:t>31</a:t>
            </a:r>
            <a:r>
              <a:rPr lang="ko-KR" altLang="en-US" sz="1600" b="1"/>
              <a:t>일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문장 유사도 시스템 구현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문장 변경점 파악 시스템 구형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변경점을 보여주는 화면 제작</a:t>
            </a:r>
            <a:endParaRPr lang="ko-KR" altLang="en-US" sz="1300"/>
          </a:p>
        </p:txBody>
      </p:sp>
      <p:sp>
        <p:nvSpPr>
          <p:cNvPr id="65" name=""/>
          <p:cNvSpPr txBox="1"/>
          <p:nvPr/>
        </p:nvSpPr>
        <p:spPr>
          <a:xfrm>
            <a:off x="6362908" y="5089963"/>
            <a:ext cx="4919856" cy="927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8</a:t>
            </a:r>
            <a:r>
              <a:rPr lang="ko-KR" altLang="en-US" sz="1600" b="1"/>
              <a:t>월 </a:t>
            </a:r>
            <a:r>
              <a:rPr lang="en-US" altLang="ko-KR" sz="1600" b="1"/>
              <a:t>1</a:t>
            </a:r>
            <a:r>
              <a:rPr lang="ko-KR" altLang="en-US" sz="1600" b="1"/>
              <a:t>일 </a:t>
            </a:r>
            <a:r>
              <a:rPr lang="en-US" altLang="ko-KR" sz="1600" b="1"/>
              <a:t>~</a:t>
            </a:r>
            <a:r>
              <a:rPr lang="ko-KR" altLang="en-US" sz="1600" b="1"/>
              <a:t> </a:t>
            </a:r>
            <a:r>
              <a:rPr lang="en-US" altLang="ko-KR" sz="1600" b="1"/>
              <a:t>8</a:t>
            </a:r>
            <a:r>
              <a:rPr lang="ko-KR" altLang="en-US" sz="1600" b="1"/>
              <a:t>월 </a:t>
            </a:r>
            <a:r>
              <a:rPr lang="en-US" altLang="ko-KR" sz="1600" b="1"/>
              <a:t>10</a:t>
            </a:r>
            <a:r>
              <a:rPr lang="ko-KR" altLang="en-US" sz="1600" b="1"/>
              <a:t>일 </a:t>
            </a:r>
            <a:r>
              <a:rPr lang="en-US" altLang="ko-KR" sz="1600" b="1"/>
              <a:t>:</a:t>
            </a:r>
            <a:endParaRPr lang="en-US" altLang="ko-KR" sz="1600" b="1"/>
          </a:p>
          <a:p>
            <a:pPr>
              <a:defRPr/>
            </a:pPr>
            <a:r>
              <a:rPr lang="en-US" altLang="ko-KR" sz="1300"/>
              <a:t>1.</a:t>
            </a:r>
            <a:r>
              <a:rPr lang="ko-KR" altLang="en-US" sz="1300"/>
              <a:t> 모든 컴포넌트를 하나의 시스템으로 병합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2.</a:t>
            </a:r>
            <a:r>
              <a:rPr lang="ko-KR" altLang="en-US" sz="1300"/>
              <a:t> 병합한 시스템에 문제가 존재하는지 자체적으로 테스트 진행</a:t>
            </a:r>
            <a:endParaRPr lang="ko-KR" altLang="en-US" sz="1300"/>
          </a:p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 유저가 사용할 때 문제가 없는지 유저 테스트 실시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14356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기대값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404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6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3" y="676096"/>
            <a:ext cx="235958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프로젝트로 도출되길 원하는 기대값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4" y="1264666"/>
            <a:ext cx="1761681" cy="4479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목표 </a:t>
            </a:r>
            <a:r>
              <a:rPr lang="en-US" altLang="ko-KR" sz="2400" spc="-300">
                <a:solidFill>
                  <a:srgbClr val="393939"/>
                </a:solidFill>
                <a:latin typeface="+mn-ea"/>
              </a:rPr>
              <a:t>&amp;</a:t>
            </a:r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 기대값</a:t>
            </a:r>
            <a:endParaRPr lang="ko-KR" altLang="en-US" sz="2400" spc="-30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4"/>
          <p:cNvSpPr/>
          <p:nvPr/>
        </p:nvSpPr>
        <p:spPr>
          <a:xfrm>
            <a:off x="768159" y="1872964"/>
            <a:ext cx="10577518" cy="4724920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35" name=""/>
          <p:cNvSpPr txBox="1"/>
          <p:nvPr/>
        </p:nvSpPr>
        <p:spPr>
          <a:xfrm>
            <a:off x="779625" y="1889771"/>
            <a:ext cx="10551516" cy="4566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/>
              <a:t>1.</a:t>
            </a:r>
            <a:r>
              <a:rPr lang="ko-KR" altLang="en-US" sz="1600" b="1"/>
              <a:t> 실시간으로 파일 전송이 가능한 플랫폼 구축</a:t>
            </a:r>
            <a:endParaRPr lang="ko-KR" altLang="en-US" sz="1600" b="1"/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en-US" altLang="ko-KR" sz="1400"/>
              <a:t>-</a:t>
            </a:r>
            <a:r>
              <a:rPr lang="ko-KR" altLang="en-US" sz="1400"/>
              <a:t> 파일을 전송하는 과정에서 딜레이가 발생 방지</a:t>
            </a:r>
            <a:endParaRPr lang="ko-KR" altLang="en-US" sz="1400"/>
          </a:p>
          <a:p>
            <a:pPr>
              <a:defRPr/>
            </a:pPr>
            <a:r>
              <a:rPr lang="en-US" altLang="ko-KR" sz="1400"/>
              <a:t>-</a:t>
            </a:r>
            <a:r>
              <a:rPr lang="ko-KR" altLang="en-US" sz="1400"/>
              <a:t> 여러 파일의 버전을 손쉽게 관리</a:t>
            </a:r>
            <a:endParaRPr lang="ko-KR" altLang="en-US" sz="1400"/>
          </a:p>
          <a:p>
            <a:pPr>
              <a:defRPr/>
            </a:pPr>
            <a:r>
              <a:rPr lang="en-US" altLang="ko-KR" sz="1400"/>
              <a:t>-</a:t>
            </a:r>
            <a:r>
              <a:rPr lang="ko-KR" altLang="en-US" sz="1400"/>
              <a:t> 프로젝트 효율성 향상</a:t>
            </a:r>
            <a:endParaRPr lang="ko-KR" altLang="en-US" sz="1400"/>
          </a:p>
          <a:p>
            <a:pPr>
              <a:defRPr/>
            </a:pPr>
            <a:r>
              <a:rPr lang="en-US" altLang="ko-KR" sz="1400"/>
              <a:t>-</a:t>
            </a:r>
            <a:r>
              <a:rPr lang="ko-KR" altLang="en-US" sz="1400"/>
              <a:t> 쿠버네티스를 통해 성능과 안전성을 향상하여 문제가 발생했을 경우 다른 시스템에 영향 최소화 </a:t>
            </a:r>
            <a:endParaRPr lang="ko-KR" altLang="en-US" sz="1400"/>
          </a:p>
          <a:p>
            <a:pPr>
              <a:defRPr/>
            </a:pPr>
            <a:endParaRPr lang="en-US" altLang="ko-KR" sz="1600" b="1"/>
          </a:p>
          <a:p>
            <a:pPr>
              <a:defRPr/>
            </a:pPr>
            <a:r>
              <a:rPr lang="en-US" altLang="ko-KR" sz="1600" b="1"/>
              <a:t>2.</a:t>
            </a:r>
            <a:r>
              <a:rPr lang="ko-KR" altLang="en-US" sz="1600" b="1"/>
              <a:t> 실시간 악성코드 검증</a:t>
            </a:r>
            <a:endParaRPr lang="ko-KR" altLang="en-US" sz="1600" b="1"/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en-US" altLang="ko-KR" sz="1400"/>
              <a:t>-</a:t>
            </a:r>
            <a:r>
              <a:rPr lang="ko-KR" altLang="en-US" sz="1400"/>
              <a:t> 악성코드 포함 파일이 데이터베이스에 저장되지 않도록 실시간 검증</a:t>
            </a:r>
            <a:endParaRPr lang="ko-KR" altLang="en-US" sz="1400"/>
          </a:p>
          <a:p>
            <a:pPr>
              <a:defRPr/>
            </a:pPr>
            <a:r>
              <a:rPr lang="en-US" altLang="ko-KR" sz="1400"/>
              <a:t>-</a:t>
            </a:r>
            <a:r>
              <a:rPr lang="ko-KR" altLang="en-US" sz="1400"/>
              <a:t> 위험 파일에 대한 격리 강화</a:t>
            </a:r>
            <a:endParaRPr lang="ko-KR" altLang="en-US" sz="1400"/>
          </a:p>
          <a:p>
            <a:pPr>
              <a:defRPr/>
            </a:pPr>
            <a:endParaRPr lang="ko-KR" altLang="en-US" sz="1600" b="1"/>
          </a:p>
          <a:p>
            <a:pPr>
              <a:defRPr/>
            </a:pPr>
            <a:r>
              <a:rPr lang="en-US" altLang="ko-KR" sz="1600" b="1"/>
              <a:t>3.</a:t>
            </a:r>
            <a:r>
              <a:rPr lang="ko-KR" altLang="en-US" sz="1600" b="1"/>
              <a:t> 파일 간 유사도 검사 및</a:t>
            </a:r>
            <a:r>
              <a:rPr lang="en-US" altLang="ko-KR" sz="1600" b="1"/>
              <a:t> </a:t>
            </a:r>
            <a:r>
              <a:rPr lang="ko-KR" altLang="en-US" sz="1600" b="1"/>
              <a:t>기여도 측정 </a:t>
            </a:r>
            <a:endParaRPr lang="ko-KR" altLang="en-US" sz="1600" b="1"/>
          </a:p>
          <a:p>
            <a:pPr>
              <a:defRPr/>
            </a:pPr>
            <a:endParaRPr lang="ko-KR" altLang="en-US" sz="1400" b="0"/>
          </a:p>
          <a:p>
            <a:pPr>
              <a:defRPr/>
            </a:pPr>
            <a:r>
              <a:rPr lang="en-US" altLang="ko-KR" sz="1400"/>
              <a:t>-</a:t>
            </a:r>
            <a:r>
              <a:rPr lang="ko-KR" altLang="en-US" sz="1400"/>
              <a:t> </a:t>
            </a:r>
            <a:r>
              <a:rPr lang="en-US" altLang="ko-KR" sz="1400"/>
              <a:t>ML/DL</a:t>
            </a:r>
            <a:r>
              <a:rPr lang="ko-KR" altLang="en-US" sz="1400"/>
              <a:t> 기술을 사용해 이전 버전과 현재 버전의 차이점 한눈에 파악</a:t>
            </a:r>
            <a:endParaRPr lang="ko-KR" altLang="en-US" sz="1400"/>
          </a:p>
          <a:p>
            <a:pPr>
              <a:defRPr/>
            </a:pPr>
            <a:r>
              <a:rPr lang="en-US" altLang="ko-KR" sz="1400"/>
              <a:t>-</a:t>
            </a:r>
            <a:r>
              <a:rPr lang="ko-KR" altLang="en-US" sz="1400"/>
              <a:t> 적절한 기여도 측정 시스템을 통해 팀원 간 불화 방지</a:t>
            </a:r>
            <a:endParaRPr lang="ko-KR" altLang="en-US" sz="1400"/>
          </a:p>
          <a:p>
            <a:pPr>
              <a:defRPr/>
            </a:pPr>
            <a:endParaRPr lang="ko-KR" altLang="en-US" sz="1600" b="1"/>
          </a:p>
          <a:p>
            <a:pPr>
              <a:defRPr/>
            </a:pPr>
            <a:r>
              <a:rPr lang="en-US" altLang="ko-KR" sz="1600" b="1"/>
              <a:t>4.</a:t>
            </a:r>
            <a:r>
              <a:rPr lang="ko-KR" altLang="en-US" sz="1600" b="1"/>
              <a:t> 간편한 사용</a:t>
            </a:r>
            <a:endParaRPr lang="ko-KR" altLang="en-US" sz="1600" b="1"/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en-US" altLang="ko-KR" sz="1400"/>
              <a:t>-</a:t>
            </a:r>
            <a:r>
              <a:rPr lang="ko-KR" altLang="en-US" sz="1400"/>
              <a:t> </a:t>
            </a:r>
            <a:r>
              <a:rPr lang="en-US" altLang="ko-KR" sz="1400"/>
              <a:t>Git</a:t>
            </a:r>
            <a:r>
              <a:rPr lang="ko-KR" altLang="en-US" sz="1400"/>
              <a:t>과는 다르게 </a:t>
            </a:r>
            <a:r>
              <a:rPr lang="en-US" altLang="ko-KR" sz="1400"/>
              <a:t>command line</a:t>
            </a:r>
            <a:r>
              <a:rPr lang="ko-KR" altLang="en-US" sz="1400"/>
              <a:t>이 아닌 </a:t>
            </a:r>
            <a:r>
              <a:rPr lang="en-US" altLang="ko-KR" sz="1400"/>
              <a:t>GUI</a:t>
            </a:r>
            <a:r>
              <a:rPr lang="ko-KR" altLang="en-US" sz="1400"/>
              <a:t>를 제작하여 사용자 편리 기능 구현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14356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한계점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404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7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2" y="676096"/>
            <a:ext cx="210241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프로젝트의 전반적인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Limitation</a:t>
            </a:r>
            <a:endParaRPr lang="en-US" altLang="ko-KR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3" y="1264666"/>
            <a:ext cx="1523557" cy="4479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altLang="ko-KR" sz="2400">
                <a:solidFill>
                  <a:srgbClr val="393939"/>
                </a:solidFill>
                <a:latin typeface="+mn-ea"/>
              </a:rPr>
              <a:t>Limitation</a:t>
            </a:r>
            <a:endParaRPr lang="en-US" altLang="ko-KR" sz="240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4"/>
          <p:cNvSpPr/>
          <p:nvPr/>
        </p:nvSpPr>
        <p:spPr>
          <a:xfrm>
            <a:off x="768159" y="1739613"/>
            <a:ext cx="10577518" cy="4856298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35" name=""/>
          <p:cNvSpPr txBox="1"/>
          <p:nvPr/>
        </p:nvSpPr>
        <p:spPr>
          <a:xfrm>
            <a:off x="820242" y="1750385"/>
            <a:ext cx="10551516" cy="5025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파일의 종류는 여러 가지 존재한다</a:t>
            </a:r>
            <a:r>
              <a:rPr lang="en-US" altLang="ko-KR"/>
              <a:t>.</a:t>
            </a:r>
            <a:r>
              <a:rPr lang="ko-KR" altLang="en-US"/>
              <a:t> 그러나</a:t>
            </a:r>
            <a:r>
              <a:rPr lang="en-US" altLang="ko-KR"/>
              <a:t>,</a:t>
            </a:r>
            <a:r>
              <a:rPr lang="ko-KR" altLang="en-US"/>
              <a:t> 현실적으로 모든 파일 형식을 고려하기는 불가능할 것으로 판단되어</a:t>
            </a:r>
            <a:r>
              <a:rPr lang="en-US" altLang="ko-KR"/>
              <a:t>,</a:t>
            </a:r>
            <a:r>
              <a:rPr lang="ko-KR" altLang="en-US"/>
              <a:t> 이번 프로젝트에서는 </a:t>
            </a:r>
            <a:r>
              <a:rPr lang="en-US" altLang="ko-KR"/>
              <a:t>PDF</a:t>
            </a:r>
            <a:r>
              <a:rPr lang="ko-KR" altLang="en-US"/>
              <a:t> 파일을 중점으로 진행할 것이나 개발 과정에서 확장성도 고려할 생각이다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그림 내에 문장이 존재하는 경우</a:t>
            </a:r>
            <a:r>
              <a:rPr lang="en-US" altLang="ko-KR"/>
              <a:t>,</a:t>
            </a:r>
            <a:r>
              <a:rPr lang="ko-KR" altLang="en-US"/>
              <a:t> 문장</a:t>
            </a:r>
            <a:r>
              <a:rPr lang="en-US" altLang="ko-KR"/>
              <a:t>,</a:t>
            </a:r>
            <a:r>
              <a:rPr lang="ko-KR" altLang="en-US"/>
              <a:t> 그림 </a:t>
            </a:r>
            <a:r>
              <a:rPr lang="en-US" altLang="ko-KR"/>
              <a:t>Identificator</a:t>
            </a:r>
            <a:r>
              <a:rPr lang="ko-KR" altLang="en-US"/>
              <a:t>가  그림을 글이라고 판단하는 경우가 발생할 수도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유사도 검증에 있어서 </a:t>
            </a:r>
            <a:r>
              <a:rPr lang="en-US" altLang="ko-KR"/>
              <a:t>Threshold</a:t>
            </a:r>
            <a:r>
              <a:rPr lang="ko-KR" altLang="en-US"/>
              <a:t>의 차이로 인해 유사도 판별 성능이 크게 차이가 날 수 있으며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Threshold</a:t>
            </a:r>
            <a:r>
              <a:rPr lang="ko-KR" altLang="en-US"/>
              <a:t> 선정 방법을 고려해야 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앞서 언급한 유사도 검증과 더불어</a:t>
            </a:r>
            <a:r>
              <a:rPr lang="en-US" altLang="ko-KR"/>
              <a:t>,</a:t>
            </a:r>
            <a:r>
              <a:rPr lang="ko-KR" altLang="en-US"/>
              <a:t> 변경점을 완벽하게 표현하지 못할 가능성이 존재한다</a:t>
            </a:r>
            <a:r>
              <a:rPr lang="en-US" altLang="ko-KR"/>
              <a:t>.</a:t>
            </a:r>
            <a:r>
              <a:rPr lang="ko-KR" altLang="en-US"/>
              <a:t> 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en-US" altLang="ko-KR"/>
              <a:t>PDF</a:t>
            </a:r>
            <a:r>
              <a:rPr lang="ko-KR" altLang="en-US"/>
              <a:t>에는 여러 취약점이 존재할 뿐더러 다양한 취약점이 지속적으로 발견되기에 모든 악성코드를 분류할 수는 없다</a:t>
            </a:r>
            <a:r>
              <a:rPr lang="en-US" altLang="ko-KR"/>
              <a:t>.</a:t>
            </a:r>
            <a:r>
              <a:rPr lang="ko-KR" altLang="en-US"/>
              <a:t> 따라서</a:t>
            </a:r>
            <a:r>
              <a:rPr lang="en-US" altLang="ko-KR"/>
              <a:t>,</a:t>
            </a:r>
            <a:r>
              <a:rPr lang="ko-KR" altLang="en-US"/>
              <a:t> 본 프로젝트에서는 유저 및 서비스 제공자에 큰 위협을 줄 만한 취약점만 분류할 것이다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6.</a:t>
            </a:r>
            <a:r>
              <a:rPr lang="ko-KR" altLang="en-US"/>
              <a:t> 필요없는 부분은 버리고 필요한 부분만 남기는 기능이 있으면 유저 편의성에서 더 좋았을 것이다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e3252"/>
          </a:solidFill>
          <a:ln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19928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개발 배경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19214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개발 배경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88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2" y="676096"/>
            <a:ext cx="195001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협업의 새로운 패러다임 제시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6" y="1264666"/>
            <a:ext cx="1933764" cy="4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현실 문제점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>
          <a:xfrm>
            <a:off x="330200" y="17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>
          <a:xfrm>
            <a:off x="930275" y="6175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4" name="원호 34"/>
          <p:cNvSpPr/>
          <p:nvPr/>
        </p:nvSpPr>
        <p:spPr>
          <a:xfrm>
            <a:off x="1479889" y="3475710"/>
            <a:ext cx="776215" cy="776215"/>
          </a:xfrm>
          <a:prstGeom prst="arc">
            <a:avLst>
              <a:gd name="adj1" fmla="val 16200000"/>
              <a:gd name="adj2" fmla="val 0"/>
            </a:avLst>
          </a:prstGeom>
          <a:ln w="1905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5" name="원호 35"/>
          <p:cNvSpPr/>
          <p:nvPr/>
        </p:nvSpPr>
        <p:spPr>
          <a:xfrm>
            <a:off x="1172779" y="2111585"/>
            <a:ext cx="1401023" cy="1369273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26" name="직선 연결선 36"/>
          <p:cNvCxnSpPr/>
          <p:nvPr/>
        </p:nvCxnSpPr>
        <p:spPr>
          <a:xfrm flipV="1">
            <a:off x="2255046" y="3853236"/>
            <a:ext cx="0" cy="1208190"/>
          </a:xfrm>
          <a:prstGeom prst="line">
            <a:avLst/>
          </a:prstGeom>
          <a:ln w="19050">
            <a:solidFill>
              <a:srgbClr val="1e325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타원 37"/>
          <p:cNvSpPr/>
          <p:nvPr/>
        </p:nvSpPr>
        <p:spPr>
          <a:xfrm>
            <a:off x="1309868" y="2247124"/>
            <a:ext cx="1128959" cy="1086625"/>
          </a:xfrm>
          <a:prstGeom prst="ellipse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  <a:ln w="190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8" name="그룹 38"/>
          <p:cNvGrpSpPr/>
          <p:nvPr/>
        </p:nvGrpSpPr>
        <p:grpSpPr>
          <a:xfrm rot="5400000" flipV="1">
            <a:off x="2720713" y="2222186"/>
            <a:ext cx="776216" cy="1074273"/>
            <a:chOff x="4401724" y="2464763"/>
            <a:chExt cx="776216" cy="1074273"/>
          </a:xfrm>
        </p:grpSpPr>
        <p:sp>
          <p:nvSpPr>
            <p:cNvPr id="129" name="원호 39"/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>
                <a:gd name="adj1" fmla="val 16200000"/>
                <a:gd name="adj2" fmla="val 0"/>
              </a:avLst>
            </a:prstGeom>
            <a:ln w="19050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30" name="직선 연결선 40"/>
            <p:cNvCxnSpPr/>
            <p:nvPr/>
          </p:nvCxnSpPr>
          <p:spPr>
            <a:xfrm rot="5400000">
              <a:off x="4834867" y="3195963"/>
              <a:ext cx="686146" cy="0"/>
            </a:xfrm>
            <a:prstGeom prst="line">
              <a:avLst/>
            </a:prstGeom>
            <a:ln w="19050">
              <a:solidFill>
                <a:srgbClr val="1e3252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원호 34"/>
          <p:cNvSpPr/>
          <p:nvPr/>
        </p:nvSpPr>
        <p:spPr>
          <a:xfrm>
            <a:off x="4553289" y="3475710"/>
            <a:ext cx="776215" cy="776215"/>
          </a:xfrm>
          <a:prstGeom prst="arc">
            <a:avLst>
              <a:gd name="adj1" fmla="val 16200000"/>
              <a:gd name="adj2" fmla="val 0"/>
            </a:avLst>
          </a:prstGeom>
          <a:ln w="1905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0" name="원호 35"/>
          <p:cNvSpPr/>
          <p:nvPr/>
        </p:nvSpPr>
        <p:spPr>
          <a:xfrm>
            <a:off x="4246179" y="2111585"/>
            <a:ext cx="1401023" cy="1369273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51" name="직선 연결선 36"/>
          <p:cNvCxnSpPr/>
          <p:nvPr/>
        </p:nvCxnSpPr>
        <p:spPr>
          <a:xfrm flipV="1">
            <a:off x="5328446" y="3853236"/>
            <a:ext cx="0" cy="1208190"/>
          </a:xfrm>
          <a:prstGeom prst="line">
            <a:avLst/>
          </a:prstGeom>
          <a:ln w="19050">
            <a:solidFill>
              <a:srgbClr val="1e325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타원 37"/>
          <p:cNvSpPr/>
          <p:nvPr/>
        </p:nvSpPr>
        <p:spPr>
          <a:xfrm>
            <a:off x="4383268" y="2247124"/>
            <a:ext cx="1128959" cy="1086625"/>
          </a:xfrm>
          <a:prstGeom prst="ellipse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190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3" name="그룹 38"/>
          <p:cNvGrpSpPr/>
          <p:nvPr/>
        </p:nvGrpSpPr>
        <p:grpSpPr>
          <a:xfrm rot="5400000" flipV="1">
            <a:off x="5866080" y="2150219"/>
            <a:ext cx="776216" cy="1218207"/>
            <a:chOff x="4401724" y="2464763"/>
            <a:chExt cx="776216" cy="1218207"/>
          </a:xfrm>
        </p:grpSpPr>
        <p:sp>
          <p:nvSpPr>
            <p:cNvPr id="154" name="원호 39"/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>
                <a:gd name="adj1" fmla="val 16200000"/>
                <a:gd name="adj2" fmla="val 0"/>
              </a:avLst>
            </a:prstGeom>
            <a:ln w="19050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55" name="직선 연결선 40"/>
            <p:cNvCxnSpPr/>
            <p:nvPr/>
          </p:nvCxnSpPr>
          <p:spPr>
            <a:xfrm rot="5400000">
              <a:off x="4762890" y="3267920"/>
              <a:ext cx="830099" cy="0"/>
            </a:xfrm>
            <a:prstGeom prst="line">
              <a:avLst/>
            </a:prstGeom>
            <a:ln w="19050">
              <a:solidFill>
                <a:srgbClr val="1e3252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원호 34"/>
          <p:cNvSpPr/>
          <p:nvPr/>
        </p:nvSpPr>
        <p:spPr>
          <a:xfrm>
            <a:off x="7564248" y="3475710"/>
            <a:ext cx="776215" cy="776215"/>
          </a:xfrm>
          <a:prstGeom prst="arc">
            <a:avLst>
              <a:gd name="adj1" fmla="val 16200000"/>
              <a:gd name="adj2" fmla="val 0"/>
            </a:avLst>
          </a:prstGeom>
          <a:ln w="1905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7" name="원호 35"/>
          <p:cNvSpPr/>
          <p:nvPr/>
        </p:nvSpPr>
        <p:spPr>
          <a:xfrm>
            <a:off x="7266662" y="2111585"/>
            <a:ext cx="1401023" cy="1369273"/>
          </a:xfrm>
          <a:prstGeom prst="arc">
            <a:avLst>
              <a:gd name="adj1" fmla="val 5365069"/>
              <a:gd name="adj2" fmla="val 32305"/>
            </a:avLst>
          </a:prstGeom>
          <a:ln w="19050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58" name="직선 연결선 36"/>
          <p:cNvCxnSpPr/>
          <p:nvPr/>
        </p:nvCxnSpPr>
        <p:spPr>
          <a:xfrm flipV="1">
            <a:off x="8348929" y="3853236"/>
            <a:ext cx="0" cy="1208190"/>
          </a:xfrm>
          <a:prstGeom prst="line">
            <a:avLst/>
          </a:prstGeom>
          <a:ln w="19050">
            <a:solidFill>
              <a:srgbClr val="1e325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타원 37"/>
          <p:cNvSpPr/>
          <p:nvPr/>
        </p:nvSpPr>
        <p:spPr>
          <a:xfrm>
            <a:off x="7403751" y="2247124"/>
            <a:ext cx="1128959" cy="1086625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19050">
            <a:solidFill>
              <a:srgbClr val="1e3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0" name="그룹 38"/>
          <p:cNvGrpSpPr/>
          <p:nvPr/>
        </p:nvGrpSpPr>
        <p:grpSpPr>
          <a:xfrm rot="5400000" flipV="1">
            <a:off x="8948063" y="2088720"/>
            <a:ext cx="776216" cy="1341207"/>
            <a:chOff x="4401724" y="2464763"/>
            <a:chExt cx="776216" cy="1341207"/>
          </a:xfrm>
        </p:grpSpPr>
        <p:sp>
          <p:nvSpPr>
            <p:cNvPr id="161" name="원호 39"/>
            <p:cNvSpPr/>
            <p:nvPr/>
          </p:nvSpPr>
          <p:spPr>
            <a:xfrm>
              <a:off x="4401724" y="2464763"/>
              <a:ext cx="776215" cy="776215"/>
            </a:xfrm>
            <a:prstGeom prst="arc">
              <a:avLst>
                <a:gd name="adj1" fmla="val 16200000"/>
                <a:gd name="adj2" fmla="val 0"/>
              </a:avLst>
            </a:prstGeom>
            <a:ln w="19050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62" name="직선 연결선 40"/>
            <p:cNvCxnSpPr/>
            <p:nvPr/>
          </p:nvCxnSpPr>
          <p:spPr>
            <a:xfrm rot="5400000">
              <a:off x="4701389" y="3329419"/>
              <a:ext cx="953101" cy="0"/>
            </a:xfrm>
            <a:prstGeom prst="line">
              <a:avLst/>
            </a:prstGeom>
            <a:ln w="19050">
              <a:solidFill>
                <a:srgbClr val="1e3252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직사각형 41"/>
          <p:cNvSpPr/>
          <p:nvPr/>
        </p:nvSpPr>
        <p:spPr>
          <a:xfrm>
            <a:off x="2530380" y="3343275"/>
            <a:ext cx="1880904" cy="287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78808d"/>
                </a:solidFill>
              </a:rPr>
              <a:t>비대면 및 협력</a:t>
            </a:r>
            <a:endParaRPr lang="ko-KR" altLang="en-US" sz="12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>
                <a:solidFill>
                  <a:srgbClr val="78808d"/>
                </a:solidFill>
              </a:rPr>
              <a:t>  코로나로 인해 비대면 근무가 활성화됐을뿐더러 여러명이 다양한 장소에서 함께 프로젝트를 진행하는 경우도 허다하다</a:t>
            </a:r>
            <a:r>
              <a:rPr lang="en-US" altLang="ko-KR" sz="1000">
                <a:solidFill>
                  <a:srgbClr val="78808d"/>
                </a:solidFill>
              </a:rPr>
              <a:t>.</a:t>
            </a:r>
            <a:r>
              <a:rPr lang="ko-KR" altLang="en-US" sz="1000">
                <a:solidFill>
                  <a:srgbClr val="78808d"/>
                </a:solidFill>
              </a:rPr>
              <a:t> 원격 근무를 도와주는 도구로 개발자들은 깃허브를 많이 사용하며</a:t>
            </a:r>
            <a:r>
              <a:rPr lang="en-US" altLang="ko-KR" sz="1000">
                <a:solidFill>
                  <a:srgbClr val="78808d"/>
                </a:solidFill>
              </a:rPr>
              <a:t>,</a:t>
            </a:r>
            <a:r>
              <a:rPr lang="ko-KR" altLang="en-US" sz="1000">
                <a:solidFill>
                  <a:srgbClr val="78808d"/>
                </a:solidFill>
              </a:rPr>
              <a:t> 사무직들은 구들 닥스를 많이 사용하곤한다</a:t>
            </a:r>
            <a:r>
              <a:rPr lang="en-US" altLang="ko-KR" sz="1000">
                <a:solidFill>
                  <a:srgbClr val="78808d"/>
                </a:solidFill>
              </a:rPr>
              <a:t>.</a:t>
            </a:r>
            <a:r>
              <a:rPr lang="ko-KR" altLang="en-US" sz="1000">
                <a:solidFill>
                  <a:srgbClr val="78808d"/>
                </a:solidFill>
              </a:rPr>
              <a:t> 그러나</a:t>
            </a:r>
            <a:r>
              <a:rPr lang="en-US" altLang="ko-KR" sz="1000">
                <a:solidFill>
                  <a:srgbClr val="78808d"/>
                </a:solidFill>
              </a:rPr>
              <a:t>,</a:t>
            </a:r>
            <a:r>
              <a:rPr lang="ko-KR" altLang="en-US" sz="1000">
                <a:solidFill>
                  <a:srgbClr val="78808d"/>
                </a:solidFill>
              </a:rPr>
              <a:t> 사무직 같은 경우</a:t>
            </a:r>
            <a:r>
              <a:rPr lang="en-US" altLang="ko-KR" sz="1000">
                <a:solidFill>
                  <a:srgbClr val="78808d"/>
                </a:solidFill>
              </a:rPr>
              <a:t>,</a:t>
            </a:r>
            <a:r>
              <a:rPr lang="ko-KR" altLang="en-US" sz="1000">
                <a:solidFill>
                  <a:srgbClr val="78808d"/>
                </a:solidFill>
              </a:rPr>
              <a:t> 문서 버전 관리가 어려울뿐더러 문서 변경 사항을 파악하기가 어렵다</a:t>
            </a:r>
            <a:r>
              <a:rPr lang="en-US" altLang="ko-KR" sz="1000">
                <a:solidFill>
                  <a:srgbClr val="78808d"/>
                </a:solidFill>
              </a:rPr>
              <a:t>.</a:t>
            </a:r>
            <a:endParaRPr lang="en-US" altLang="ko-KR" sz="1000">
              <a:solidFill>
                <a:srgbClr val="78808d"/>
              </a:solidFill>
            </a:endParaRPr>
          </a:p>
        </p:txBody>
      </p:sp>
      <p:sp>
        <p:nvSpPr>
          <p:cNvPr id="164" name="직사각형 50"/>
          <p:cNvSpPr/>
          <p:nvPr/>
        </p:nvSpPr>
        <p:spPr>
          <a:xfrm>
            <a:off x="5622776" y="3286125"/>
            <a:ext cx="1764488" cy="287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78808d"/>
                </a:solidFill>
              </a:rPr>
              <a:t>깃허브</a:t>
            </a:r>
            <a:endParaRPr lang="ko-KR" altLang="en-US" sz="12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>
                <a:solidFill>
                  <a:srgbClr val="78808d"/>
                </a:solidFill>
              </a:rPr>
              <a:t>  컴퓨터로 협업을 주로 하는 개발자의 특성상</a:t>
            </a:r>
            <a:r>
              <a:rPr lang="en-US" altLang="ko-KR" sz="1000">
                <a:solidFill>
                  <a:srgbClr val="78808d"/>
                </a:solidFill>
              </a:rPr>
              <a:t>,</a:t>
            </a:r>
            <a:r>
              <a:rPr lang="ko-KR" altLang="en-US" sz="1000">
                <a:solidFill>
                  <a:srgbClr val="78808d"/>
                </a:solidFill>
              </a:rPr>
              <a:t> 파일의 버전을 관리해주고 협업을 독려하는 도구가 있으면 편하다</a:t>
            </a:r>
            <a:r>
              <a:rPr lang="en-US" altLang="ko-KR" sz="1000">
                <a:solidFill>
                  <a:srgbClr val="78808d"/>
                </a:solidFill>
              </a:rPr>
              <a:t>.</a:t>
            </a:r>
            <a:r>
              <a:rPr lang="ko-KR" altLang="en-US" sz="1000">
                <a:solidFill>
                  <a:srgbClr val="78808d"/>
                </a:solidFill>
              </a:rPr>
              <a:t> 깃허브는 개발자들의 이런 요구를 충족시키는 도구로</a:t>
            </a:r>
            <a:r>
              <a:rPr lang="en-US" altLang="ko-KR" sz="1000">
                <a:solidFill>
                  <a:srgbClr val="78808d"/>
                </a:solidFill>
              </a:rPr>
              <a:t>,</a:t>
            </a:r>
            <a:r>
              <a:rPr lang="ko-KR" altLang="en-US" sz="1000">
                <a:solidFill>
                  <a:srgbClr val="78808d"/>
                </a:solidFill>
              </a:rPr>
              <a:t> 파일 버전을 관리할 수 있을뿐더러 자신의 파일을 안전하게 저장해주며</a:t>
            </a:r>
            <a:r>
              <a:rPr lang="en-US" altLang="ko-KR" sz="1000">
                <a:solidFill>
                  <a:srgbClr val="78808d"/>
                </a:solidFill>
              </a:rPr>
              <a:t>,</a:t>
            </a:r>
            <a:r>
              <a:rPr lang="ko-KR" altLang="en-US" sz="1000">
                <a:solidFill>
                  <a:srgbClr val="78808d"/>
                </a:solidFill>
              </a:rPr>
              <a:t> 타인의 코드를 참조할 수 있도록 도와준다</a:t>
            </a:r>
            <a:r>
              <a:rPr lang="en-US" altLang="ko-KR" sz="1000">
                <a:solidFill>
                  <a:srgbClr val="78808d"/>
                </a:solidFill>
              </a:rPr>
              <a:t>.</a:t>
            </a:r>
            <a:endParaRPr lang="en-US" altLang="ko-KR" sz="1000">
              <a:solidFill>
                <a:srgbClr val="78808d"/>
              </a:solidFill>
            </a:endParaRPr>
          </a:p>
        </p:txBody>
      </p:sp>
      <p:sp>
        <p:nvSpPr>
          <p:cNvPr id="165" name="직사각형 58"/>
          <p:cNvSpPr/>
          <p:nvPr/>
        </p:nvSpPr>
        <p:spPr>
          <a:xfrm>
            <a:off x="8805132" y="3238500"/>
            <a:ext cx="1700988" cy="287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78808d"/>
                </a:solidFill>
              </a:rPr>
              <a:t>MS</a:t>
            </a:r>
            <a:r>
              <a:rPr lang="ko-KR" altLang="en-US" sz="1200" b="1">
                <a:solidFill>
                  <a:srgbClr val="78808d"/>
                </a:solidFill>
              </a:rPr>
              <a:t> 오피스</a:t>
            </a:r>
            <a:endParaRPr lang="ko-KR" altLang="en-US" sz="1200" b="1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>
                <a:solidFill>
                  <a:srgbClr val="78808d"/>
                </a:solidFill>
              </a:rPr>
              <a:t>  일반 사무직이 많이 사용하는 업무 도구로 </a:t>
            </a:r>
            <a:r>
              <a:rPr lang="en-US" altLang="ko-KR" sz="1000">
                <a:solidFill>
                  <a:srgbClr val="78808d"/>
                </a:solidFill>
              </a:rPr>
              <a:t>MS</a:t>
            </a:r>
            <a:r>
              <a:rPr lang="ko-KR" altLang="en-US" sz="1000">
                <a:solidFill>
                  <a:srgbClr val="78808d"/>
                </a:solidFill>
              </a:rPr>
              <a:t> 오피스를 많이 사용하곤 한다</a:t>
            </a:r>
            <a:r>
              <a:rPr lang="en-US" altLang="ko-KR" sz="1000">
                <a:solidFill>
                  <a:srgbClr val="78808d"/>
                </a:solidFill>
              </a:rPr>
              <a:t>.</a:t>
            </a:r>
            <a:r>
              <a:rPr lang="ko-KR" altLang="en-US" sz="1000">
                <a:solidFill>
                  <a:srgbClr val="78808d"/>
                </a:solidFill>
              </a:rPr>
              <a:t> 그러나</a:t>
            </a:r>
            <a:r>
              <a:rPr lang="en-US" altLang="ko-KR" sz="1000">
                <a:solidFill>
                  <a:srgbClr val="78808d"/>
                </a:solidFill>
              </a:rPr>
              <a:t>,</a:t>
            </a:r>
            <a:r>
              <a:rPr lang="ko-KR" altLang="en-US" sz="1000">
                <a:solidFill>
                  <a:srgbClr val="78808d"/>
                </a:solidFill>
              </a:rPr>
              <a:t> </a:t>
            </a:r>
            <a:r>
              <a:rPr lang="en-US" altLang="ko-KR" sz="1000">
                <a:solidFill>
                  <a:srgbClr val="78808d"/>
                </a:solidFill>
              </a:rPr>
              <a:t>MS </a:t>
            </a:r>
            <a:r>
              <a:rPr lang="ko-KR" altLang="en-US" sz="1000">
                <a:solidFill>
                  <a:srgbClr val="78808d"/>
                </a:solidFill>
              </a:rPr>
              <a:t>오피스의 버젼이 여러가지가 존재하기도 하고</a:t>
            </a:r>
            <a:r>
              <a:rPr lang="en-US" altLang="ko-KR" sz="1000">
                <a:solidFill>
                  <a:srgbClr val="78808d"/>
                </a:solidFill>
              </a:rPr>
              <a:t>,</a:t>
            </a:r>
            <a:r>
              <a:rPr lang="ko-KR" altLang="en-US" sz="1000">
                <a:solidFill>
                  <a:srgbClr val="78808d"/>
                </a:solidFill>
              </a:rPr>
              <a:t> 수정 이후 변경사항을 확인하기 위해 문서의 복사본을 두고 대조해야 하는 불편함도 존재한다</a:t>
            </a:r>
            <a:r>
              <a:rPr lang="en-US" altLang="ko-KR" sz="1000">
                <a:solidFill>
                  <a:srgbClr val="78808d"/>
                </a:solidFill>
              </a:rPr>
              <a:t>. </a:t>
            </a:r>
            <a:r>
              <a:rPr lang="ko-KR" altLang="en-US" sz="1000">
                <a:solidFill>
                  <a:srgbClr val="78808d"/>
                </a:solidFill>
              </a:rPr>
              <a:t>또</a:t>
            </a:r>
            <a:r>
              <a:rPr lang="en-US" altLang="ko-KR" sz="1000">
                <a:solidFill>
                  <a:srgbClr val="78808d"/>
                </a:solidFill>
              </a:rPr>
              <a:t>,</a:t>
            </a:r>
            <a:r>
              <a:rPr lang="ko-KR" altLang="en-US" sz="1000">
                <a:solidFill>
                  <a:srgbClr val="78808d"/>
                </a:solidFill>
              </a:rPr>
              <a:t> 파일을 저장하고 공유하는 방식이 번거롭기도 하다</a:t>
            </a:r>
            <a:r>
              <a:rPr lang="en-US" altLang="ko-KR" sz="1000">
                <a:solidFill>
                  <a:srgbClr val="78808d"/>
                </a:solidFill>
              </a:rPr>
              <a:t>.</a:t>
            </a:r>
            <a:endParaRPr lang="en-US" altLang="ko-KR" sz="1000">
              <a:solidFill>
                <a:srgbClr val="78808d"/>
              </a:solidFill>
            </a:endParaRPr>
          </a:p>
        </p:txBody>
      </p:sp>
      <p:sp>
        <p:nvSpPr>
          <p:cNvPr id="166" name="타원 61"/>
          <p:cNvSpPr/>
          <p:nvPr/>
        </p:nvSpPr>
        <p:spPr>
          <a:xfrm>
            <a:off x="10452918" y="2563133"/>
            <a:ext cx="1074624" cy="1052133"/>
          </a:xfrm>
          <a:prstGeom prst="ellipse">
            <a:avLst/>
          </a:prstGeom>
          <a:solidFill>
            <a:srgbClr val="1e3252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900" b="1">
                <a:solidFill>
                  <a:prstClr val="white"/>
                </a:solidFill>
              </a:rPr>
              <a:t> </a:t>
            </a:r>
            <a:r>
              <a:rPr lang="ko-KR" altLang="en-US" sz="1900" b="1">
                <a:solidFill>
                  <a:prstClr val="white"/>
                </a:solidFill>
              </a:rPr>
              <a:t> </a:t>
            </a:r>
            <a:r>
              <a:rPr lang="en-US" altLang="ko-KR" sz="1900" b="1">
                <a:solidFill>
                  <a:prstClr val="white"/>
                </a:solidFill>
              </a:rPr>
              <a:t>Needs?</a:t>
            </a:r>
            <a:endParaRPr lang="en-US" altLang="ko-KR" sz="1900" b="1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/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19214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개발 배경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88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2" y="676096"/>
            <a:ext cx="195001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협업의 새로운 패러다임 제시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6" y="1264666"/>
            <a:ext cx="1933764" cy="4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요구사항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>
          <a:xfrm>
            <a:off x="330200" y="17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>
          <a:xfrm>
            <a:off x="930275" y="6175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1" name="사각형: 둥근 모서리 23"/>
          <p:cNvSpPr/>
          <p:nvPr/>
        </p:nvSpPr>
        <p:spPr>
          <a:xfrm>
            <a:off x="4963675" y="1231462"/>
            <a:ext cx="2297013" cy="1038000"/>
          </a:xfrm>
          <a:prstGeom prst="roundRect">
            <a:avLst>
              <a:gd name="adj" fmla="val 14550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900" b="1">
                <a:solidFill>
                  <a:prstClr val="black">
                    <a:lumMod val="75000"/>
                    <a:lumOff val="25000"/>
                  </a:prstClr>
                </a:solidFill>
              </a:rPr>
              <a:t>What we need?</a:t>
            </a:r>
            <a:endParaRPr lang="en-US" altLang="ko-KR" sz="19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2" name="자유형: 도형 14"/>
          <p:cNvSpPr/>
          <p:nvPr/>
        </p:nvSpPr>
        <p:spPr>
          <a:xfrm rot="15645894" flipH="1">
            <a:off x="6841202" y="5002448"/>
            <a:ext cx="1522789" cy="1514398"/>
          </a:xfrm>
          <a:custGeom>
            <a:avLst/>
            <a:gdLst>
              <a:gd name="connsiteX0" fmla="*/ 0 w 1936442"/>
              <a:gd name="connsiteY0" fmla="*/ 633518 h 1925771"/>
              <a:gd name="connsiteX1" fmla="*/ 431635 w 1936442"/>
              <a:gd name="connsiteY1" fmla="*/ 1925771 h 1925771"/>
              <a:gd name="connsiteX2" fmla="*/ 462802 w 1936442"/>
              <a:gd name="connsiteY2" fmla="*/ 1915766 h 1925771"/>
              <a:gd name="connsiteX3" fmla="*/ 1936442 w 1936442"/>
              <a:gd name="connsiteY3" fmla="*/ 698377 h 1925771"/>
              <a:gd name="connsiteX4" fmla="*/ 765819 w 1936442"/>
              <a:gd name="connsiteY4" fmla="*/ 0 h 1925771"/>
              <a:gd name="connsiteX5" fmla="*/ 101167 w 1936442"/>
              <a:gd name="connsiteY5" fmla="*/ 592445 h 1925771"/>
              <a:gd name="connsiteX6" fmla="*/ 0 w 1936442"/>
              <a:gd name="connsiteY6" fmla="*/ 633518 h 192577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6442" h="1925771">
                <a:moveTo>
                  <a:pt x="0" y="633518"/>
                </a:moveTo>
                <a:lnTo>
                  <a:pt x="431635" y="1925771"/>
                </a:lnTo>
                <a:lnTo>
                  <a:pt x="462802" y="1915766"/>
                </a:lnTo>
                <a:cubicBezTo>
                  <a:pt x="1066150" y="1696778"/>
                  <a:pt x="1592285" y="1275254"/>
                  <a:pt x="1936442" y="698377"/>
                </a:cubicBezTo>
                <a:lnTo>
                  <a:pt x="765819" y="0"/>
                </a:lnTo>
                <a:cubicBezTo>
                  <a:pt x="606412" y="267199"/>
                  <a:pt x="372080" y="470436"/>
                  <a:pt x="101167" y="592445"/>
                </a:cubicBezTo>
                <a:lnTo>
                  <a:pt x="0" y="6335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st="38100" dir="540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3" name="그룹 26"/>
          <p:cNvGrpSpPr/>
          <p:nvPr/>
        </p:nvGrpSpPr>
        <p:grpSpPr>
          <a:xfrm rot="10800000">
            <a:off x="5377782" y="4307257"/>
            <a:ext cx="1411000" cy="2312221"/>
            <a:chOff x="4734157" y="1378095"/>
            <a:chExt cx="2468563" cy="4045260"/>
          </a:xfrm>
          <a:effectLst/>
        </p:grpSpPr>
        <p:sp>
          <p:nvSpPr>
            <p:cNvPr id="84" name="Freeform 12"/>
            <p:cNvSpPr/>
            <p:nvPr/>
          </p:nvSpPr>
          <p:spPr>
            <a:xfrm rot="10800000">
              <a:off x="5304939" y="1378095"/>
              <a:ext cx="1326997" cy="992445"/>
            </a:xfrm>
            <a:custGeom>
              <a:avLst/>
              <a:gdLst>
                <a:gd name="T0" fmla="*/ 1325 w 1419"/>
                <a:gd name="T1" fmla="*/ 0 h 1062"/>
                <a:gd name="T2" fmla="*/ 1382 w 1419"/>
                <a:gd name="T3" fmla="*/ 44 h 1062"/>
                <a:gd name="T4" fmla="*/ 1414 w 1419"/>
                <a:gd name="T5" fmla="*/ 107 h 1062"/>
                <a:gd name="T6" fmla="*/ 1414 w 1419"/>
                <a:gd name="T7" fmla="*/ 182 h 1062"/>
                <a:gd name="T8" fmla="*/ 1382 w 1419"/>
                <a:gd name="T9" fmla="*/ 244 h 1062"/>
                <a:gd name="T10" fmla="*/ 1325 w 1419"/>
                <a:gd name="T11" fmla="*/ 287 h 1062"/>
                <a:gd name="T12" fmla="*/ 1382 w 1419"/>
                <a:gd name="T13" fmla="*/ 331 h 1062"/>
                <a:gd name="T14" fmla="*/ 1414 w 1419"/>
                <a:gd name="T15" fmla="*/ 393 h 1062"/>
                <a:gd name="T16" fmla="*/ 1414 w 1419"/>
                <a:gd name="T17" fmla="*/ 468 h 1062"/>
                <a:gd name="T18" fmla="*/ 1382 w 1419"/>
                <a:gd name="T19" fmla="*/ 531 h 1062"/>
                <a:gd name="T20" fmla="*/ 1325 w 1419"/>
                <a:gd name="T21" fmla="*/ 573 h 1062"/>
                <a:gd name="T22" fmla="*/ 1382 w 1419"/>
                <a:gd name="T23" fmla="*/ 617 h 1062"/>
                <a:gd name="T24" fmla="*/ 1414 w 1419"/>
                <a:gd name="T25" fmla="*/ 680 h 1062"/>
                <a:gd name="T26" fmla="*/ 1414 w 1419"/>
                <a:gd name="T27" fmla="*/ 759 h 1062"/>
                <a:gd name="T28" fmla="*/ 1373 w 1419"/>
                <a:gd name="T29" fmla="*/ 828 h 1062"/>
                <a:gd name="T30" fmla="*/ 1303 w 1419"/>
                <a:gd name="T31" fmla="*/ 869 h 1062"/>
                <a:gd name="T32" fmla="*/ 1228 w 1419"/>
                <a:gd name="T33" fmla="*/ 874 h 1062"/>
                <a:gd name="T34" fmla="*/ 1171 w 1419"/>
                <a:gd name="T35" fmla="*/ 959 h 1062"/>
                <a:gd name="T36" fmla="*/ 1090 w 1419"/>
                <a:gd name="T37" fmla="*/ 1023 h 1062"/>
                <a:gd name="T38" fmla="*/ 993 w 1419"/>
                <a:gd name="T39" fmla="*/ 1058 h 1062"/>
                <a:gd name="T40" fmla="*/ 482 w 1419"/>
                <a:gd name="T41" fmla="*/ 1062 h 1062"/>
                <a:gd name="T42" fmla="*/ 375 w 1419"/>
                <a:gd name="T43" fmla="*/ 1045 h 1062"/>
                <a:gd name="T44" fmla="*/ 285 w 1419"/>
                <a:gd name="T45" fmla="*/ 994 h 1062"/>
                <a:gd name="T46" fmla="*/ 217 w 1419"/>
                <a:gd name="T47" fmla="*/ 918 h 1062"/>
                <a:gd name="T48" fmla="*/ 158 w 1419"/>
                <a:gd name="T49" fmla="*/ 874 h 1062"/>
                <a:gd name="T50" fmla="*/ 79 w 1419"/>
                <a:gd name="T51" fmla="*/ 852 h 1062"/>
                <a:gd name="T52" fmla="*/ 22 w 1419"/>
                <a:gd name="T53" fmla="*/ 795 h 1062"/>
                <a:gd name="T54" fmla="*/ 0 w 1419"/>
                <a:gd name="T55" fmla="*/ 716 h 1062"/>
                <a:gd name="T56" fmla="*/ 18 w 1419"/>
                <a:gd name="T57" fmla="*/ 647 h 1062"/>
                <a:gd name="T58" fmla="*/ 62 w 1419"/>
                <a:gd name="T59" fmla="*/ 592 h 1062"/>
                <a:gd name="T60" fmla="*/ 62 w 1419"/>
                <a:gd name="T61" fmla="*/ 555 h 1062"/>
                <a:gd name="T62" fmla="*/ 18 w 1419"/>
                <a:gd name="T63" fmla="*/ 502 h 1062"/>
                <a:gd name="T64" fmla="*/ 0 w 1419"/>
                <a:gd name="T65" fmla="*/ 430 h 1062"/>
                <a:gd name="T66" fmla="*/ 18 w 1419"/>
                <a:gd name="T67" fmla="*/ 360 h 1062"/>
                <a:gd name="T68" fmla="*/ 62 w 1419"/>
                <a:gd name="T69" fmla="*/ 305 h 1062"/>
                <a:gd name="T70" fmla="*/ 62 w 1419"/>
                <a:gd name="T71" fmla="*/ 268 h 1062"/>
                <a:gd name="T72" fmla="*/ 18 w 1419"/>
                <a:gd name="T73" fmla="*/ 215 h 1062"/>
                <a:gd name="T74" fmla="*/ 0 w 1419"/>
                <a:gd name="T75" fmla="*/ 143 h 1062"/>
                <a:gd name="T76" fmla="*/ 18 w 1419"/>
                <a:gd name="T77" fmla="*/ 74 h 1062"/>
                <a:gd name="T78" fmla="*/ 62 w 1419"/>
                <a:gd name="T79" fmla="*/ 19 h 106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9" h="1062">
                  <a:moveTo>
                    <a:pt x="94" y="0"/>
                  </a:moveTo>
                  <a:lnTo>
                    <a:pt x="1325" y="0"/>
                  </a:lnTo>
                  <a:lnTo>
                    <a:pt x="1357" y="19"/>
                  </a:lnTo>
                  <a:lnTo>
                    <a:pt x="1382" y="44"/>
                  </a:lnTo>
                  <a:lnTo>
                    <a:pt x="1401" y="74"/>
                  </a:lnTo>
                  <a:lnTo>
                    <a:pt x="1414" y="107"/>
                  </a:lnTo>
                  <a:lnTo>
                    <a:pt x="1419" y="143"/>
                  </a:lnTo>
                  <a:lnTo>
                    <a:pt x="1414" y="182"/>
                  </a:lnTo>
                  <a:lnTo>
                    <a:pt x="1401" y="215"/>
                  </a:lnTo>
                  <a:lnTo>
                    <a:pt x="1382" y="244"/>
                  </a:lnTo>
                  <a:lnTo>
                    <a:pt x="1357" y="268"/>
                  </a:lnTo>
                  <a:lnTo>
                    <a:pt x="1325" y="287"/>
                  </a:lnTo>
                  <a:lnTo>
                    <a:pt x="1357" y="305"/>
                  </a:lnTo>
                  <a:lnTo>
                    <a:pt x="1382" y="331"/>
                  </a:lnTo>
                  <a:lnTo>
                    <a:pt x="1401" y="360"/>
                  </a:lnTo>
                  <a:lnTo>
                    <a:pt x="1414" y="393"/>
                  </a:lnTo>
                  <a:lnTo>
                    <a:pt x="1419" y="430"/>
                  </a:lnTo>
                  <a:lnTo>
                    <a:pt x="1414" y="468"/>
                  </a:lnTo>
                  <a:lnTo>
                    <a:pt x="1401" y="502"/>
                  </a:lnTo>
                  <a:lnTo>
                    <a:pt x="1382" y="531"/>
                  </a:lnTo>
                  <a:lnTo>
                    <a:pt x="1357" y="555"/>
                  </a:lnTo>
                  <a:lnTo>
                    <a:pt x="1325" y="573"/>
                  </a:lnTo>
                  <a:lnTo>
                    <a:pt x="1357" y="592"/>
                  </a:lnTo>
                  <a:lnTo>
                    <a:pt x="1382" y="617"/>
                  </a:lnTo>
                  <a:lnTo>
                    <a:pt x="1401" y="647"/>
                  </a:lnTo>
                  <a:lnTo>
                    <a:pt x="1414" y="680"/>
                  </a:lnTo>
                  <a:lnTo>
                    <a:pt x="1419" y="716"/>
                  </a:lnTo>
                  <a:lnTo>
                    <a:pt x="1414" y="759"/>
                  </a:lnTo>
                  <a:lnTo>
                    <a:pt x="1397" y="795"/>
                  </a:lnTo>
                  <a:lnTo>
                    <a:pt x="1373" y="828"/>
                  </a:lnTo>
                  <a:lnTo>
                    <a:pt x="1340" y="852"/>
                  </a:lnTo>
                  <a:lnTo>
                    <a:pt x="1303" y="869"/>
                  </a:lnTo>
                  <a:lnTo>
                    <a:pt x="1261" y="874"/>
                  </a:lnTo>
                  <a:lnTo>
                    <a:pt x="1228" y="874"/>
                  </a:lnTo>
                  <a:lnTo>
                    <a:pt x="1202" y="918"/>
                  </a:lnTo>
                  <a:lnTo>
                    <a:pt x="1171" y="959"/>
                  </a:lnTo>
                  <a:lnTo>
                    <a:pt x="1134" y="994"/>
                  </a:lnTo>
                  <a:lnTo>
                    <a:pt x="1090" y="1023"/>
                  </a:lnTo>
                  <a:lnTo>
                    <a:pt x="1044" y="1045"/>
                  </a:lnTo>
                  <a:lnTo>
                    <a:pt x="993" y="1058"/>
                  </a:lnTo>
                  <a:lnTo>
                    <a:pt x="937" y="1062"/>
                  </a:lnTo>
                  <a:lnTo>
                    <a:pt x="482" y="1062"/>
                  </a:lnTo>
                  <a:lnTo>
                    <a:pt x="426" y="1058"/>
                  </a:lnTo>
                  <a:lnTo>
                    <a:pt x="375" y="1045"/>
                  </a:lnTo>
                  <a:lnTo>
                    <a:pt x="329" y="1023"/>
                  </a:lnTo>
                  <a:lnTo>
                    <a:pt x="285" y="994"/>
                  </a:lnTo>
                  <a:lnTo>
                    <a:pt x="248" y="959"/>
                  </a:lnTo>
                  <a:lnTo>
                    <a:pt x="217" y="918"/>
                  </a:lnTo>
                  <a:lnTo>
                    <a:pt x="191" y="874"/>
                  </a:lnTo>
                  <a:lnTo>
                    <a:pt x="158" y="874"/>
                  </a:lnTo>
                  <a:lnTo>
                    <a:pt x="116" y="869"/>
                  </a:lnTo>
                  <a:lnTo>
                    <a:pt x="79" y="852"/>
                  </a:lnTo>
                  <a:lnTo>
                    <a:pt x="46" y="828"/>
                  </a:lnTo>
                  <a:lnTo>
                    <a:pt x="22" y="795"/>
                  </a:lnTo>
                  <a:lnTo>
                    <a:pt x="5" y="759"/>
                  </a:lnTo>
                  <a:lnTo>
                    <a:pt x="0" y="716"/>
                  </a:lnTo>
                  <a:lnTo>
                    <a:pt x="5" y="680"/>
                  </a:lnTo>
                  <a:lnTo>
                    <a:pt x="18" y="647"/>
                  </a:lnTo>
                  <a:lnTo>
                    <a:pt x="37" y="617"/>
                  </a:lnTo>
                  <a:lnTo>
                    <a:pt x="62" y="592"/>
                  </a:lnTo>
                  <a:lnTo>
                    <a:pt x="94" y="573"/>
                  </a:lnTo>
                  <a:lnTo>
                    <a:pt x="62" y="555"/>
                  </a:lnTo>
                  <a:lnTo>
                    <a:pt x="37" y="531"/>
                  </a:lnTo>
                  <a:lnTo>
                    <a:pt x="18" y="502"/>
                  </a:lnTo>
                  <a:lnTo>
                    <a:pt x="5" y="468"/>
                  </a:lnTo>
                  <a:lnTo>
                    <a:pt x="0" y="430"/>
                  </a:lnTo>
                  <a:lnTo>
                    <a:pt x="5" y="393"/>
                  </a:lnTo>
                  <a:lnTo>
                    <a:pt x="18" y="360"/>
                  </a:lnTo>
                  <a:lnTo>
                    <a:pt x="37" y="331"/>
                  </a:lnTo>
                  <a:lnTo>
                    <a:pt x="62" y="305"/>
                  </a:lnTo>
                  <a:lnTo>
                    <a:pt x="94" y="287"/>
                  </a:lnTo>
                  <a:lnTo>
                    <a:pt x="62" y="268"/>
                  </a:lnTo>
                  <a:lnTo>
                    <a:pt x="37" y="244"/>
                  </a:lnTo>
                  <a:lnTo>
                    <a:pt x="18" y="215"/>
                  </a:lnTo>
                  <a:lnTo>
                    <a:pt x="5" y="182"/>
                  </a:lnTo>
                  <a:lnTo>
                    <a:pt x="0" y="143"/>
                  </a:lnTo>
                  <a:lnTo>
                    <a:pt x="5" y="107"/>
                  </a:lnTo>
                  <a:lnTo>
                    <a:pt x="18" y="74"/>
                  </a:lnTo>
                  <a:lnTo>
                    <a:pt x="37" y="44"/>
                  </a:lnTo>
                  <a:lnTo>
                    <a:pt x="62" y="19"/>
                  </a:lnTo>
                  <a:lnTo>
                    <a:pt x="94" y="0"/>
                  </a:lnTo>
                  <a:close/>
                </a:path>
              </a:pathLst>
            </a:custGeom>
            <a:gradFill>
              <a:gsLst>
                <a:gs pos="0">
                  <a:srgbClr val="6e6e70"/>
                </a:gs>
                <a:gs pos="100000">
                  <a:srgbClr val="4e4e50"/>
                </a:gs>
              </a:gsLst>
              <a:lin ang="2700000" scaled="1"/>
            </a:gradFill>
            <a:ln w="0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6"/>
            <p:cNvSpPr/>
            <p:nvPr/>
          </p:nvSpPr>
          <p:spPr>
            <a:xfrm rot="10800000">
              <a:off x="4734157" y="2397580"/>
              <a:ext cx="2468563" cy="3025775"/>
            </a:xfrm>
            <a:custGeom>
              <a:avLst/>
              <a:gdLst>
                <a:gd name="T0" fmla="*/ 1690 w 3111"/>
                <a:gd name="T1" fmla="*/ 7 h 3812"/>
                <a:gd name="T2" fmla="*/ 1947 w 3111"/>
                <a:gd name="T3" fmla="*/ 51 h 3812"/>
                <a:gd name="T4" fmla="*/ 2190 w 3111"/>
                <a:gd name="T5" fmla="*/ 136 h 3812"/>
                <a:gd name="T6" fmla="*/ 2412 w 3111"/>
                <a:gd name="T7" fmla="*/ 257 h 3812"/>
                <a:gd name="T8" fmla="*/ 2609 w 3111"/>
                <a:gd name="T9" fmla="*/ 413 h 3812"/>
                <a:gd name="T10" fmla="*/ 2780 w 3111"/>
                <a:gd name="T11" fmla="*/ 597 h 3812"/>
                <a:gd name="T12" fmla="*/ 2920 w 3111"/>
                <a:gd name="T13" fmla="*/ 808 h 3812"/>
                <a:gd name="T14" fmla="*/ 3022 w 3111"/>
                <a:gd name="T15" fmla="*/ 1039 h 3812"/>
                <a:gd name="T16" fmla="*/ 3089 w 3111"/>
                <a:gd name="T17" fmla="*/ 1289 h 3812"/>
                <a:gd name="T18" fmla="*/ 3111 w 3111"/>
                <a:gd name="T19" fmla="*/ 1553 h 3812"/>
                <a:gd name="T20" fmla="*/ 3090 w 3111"/>
                <a:gd name="T21" fmla="*/ 1783 h 3812"/>
                <a:gd name="T22" fmla="*/ 3033 w 3111"/>
                <a:gd name="T23" fmla="*/ 2009 h 3812"/>
                <a:gd name="T24" fmla="*/ 2951 w 3111"/>
                <a:gd name="T25" fmla="*/ 2233 h 3812"/>
                <a:gd name="T26" fmla="*/ 2851 w 3111"/>
                <a:gd name="T27" fmla="*/ 2451 h 3812"/>
                <a:gd name="T28" fmla="*/ 2745 w 3111"/>
                <a:gd name="T29" fmla="*/ 2668 h 3812"/>
                <a:gd name="T30" fmla="*/ 2631 w 3111"/>
                <a:gd name="T31" fmla="*/ 2898 h 3812"/>
                <a:gd name="T32" fmla="*/ 2532 w 3111"/>
                <a:gd name="T33" fmla="*/ 3122 h 3812"/>
                <a:gd name="T34" fmla="*/ 2454 w 3111"/>
                <a:gd name="T35" fmla="*/ 3342 h 3812"/>
                <a:gd name="T36" fmla="*/ 2410 w 3111"/>
                <a:gd name="T37" fmla="*/ 3561 h 3812"/>
                <a:gd name="T38" fmla="*/ 2399 w 3111"/>
                <a:gd name="T39" fmla="*/ 3708 h 3812"/>
                <a:gd name="T40" fmla="*/ 2362 w 3111"/>
                <a:gd name="T41" fmla="*/ 3772 h 3812"/>
                <a:gd name="T42" fmla="*/ 2300 w 3111"/>
                <a:gd name="T43" fmla="*/ 3809 h 3812"/>
                <a:gd name="T44" fmla="*/ 850 w 3111"/>
                <a:gd name="T45" fmla="*/ 3812 h 3812"/>
                <a:gd name="T46" fmla="*/ 778 w 3111"/>
                <a:gd name="T47" fmla="*/ 3794 h 3812"/>
                <a:gd name="T48" fmla="*/ 726 w 3111"/>
                <a:gd name="T49" fmla="*/ 3742 h 3812"/>
                <a:gd name="T50" fmla="*/ 706 w 3111"/>
                <a:gd name="T51" fmla="*/ 3669 h 3812"/>
                <a:gd name="T52" fmla="*/ 684 w 3111"/>
                <a:gd name="T53" fmla="*/ 3460 h 3812"/>
                <a:gd name="T54" fmla="*/ 623 w 3111"/>
                <a:gd name="T55" fmla="*/ 3245 h 3812"/>
                <a:gd name="T56" fmla="*/ 533 w 3111"/>
                <a:gd name="T57" fmla="*/ 3024 h 3812"/>
                <a:gd name="T58" fmla="*/ 427 w 3111"/>
                <a:gd name="T59" fmla="*/ 2799 h 3812"/>
                <a:gd name="T60" fmla="*/ 309 w 3111"/>
                <a:gd name="T61" fmla="*/ 2562 h 3812"/>
                <a:gd name="T62" fmla="*/ 193 w 3111"/>
                <a:gd name="T63" fmla="*/ 2316 h 3812"/>
                <a:gd name="T64" fmla="*/ 94 w 3111"/>
                <a:gd name="T65" fmla="*/ 2064 h 3812"/>
                <a:gd name="T66" fmla="*/ 26 w 3111"/>
                <a:gd name="T67" fmla="*/ 1811 h 3812"/>
                <a:gd name="T68" fmla="*/ 0 w 3111"/>
                <a:gd name="T69" fmla="*/ 1553 h 3812"/>
                <a:gd name="T70" fmla="*/ 22 w 3111"/>
                <a:gd name="T71" fmla="*/ 1289 h 3812"/>
                <a:gd name="T72" fmla="*/ 89 w 3111"/>
                <a:gd name="T73" fmla="*/ 1039 h 3812"/>
                <a:gd name="T74" fmla="*/ 191 w 3111"/>
                <a:gd name="T75" fmla="*/ 808 h 3812"/>
                <a:gd name="T76" fmla="*/ 331 w 3111"/>
                <a:gd name="T77" fmla="*/ 597 h 3812"/>
                <a:gd name="T78" fmla="*/ 502 w 3111"/>
                <a:gd name="T79" fmla="*/ 413 h 3812"/>
                <a:gd name="T80" fmla="*/ 699 w 3111"/>
                <a:gd name="T81" fmla="*/ 257 h 3812"/>
                <a:gd name="T82" fmla="*/ 921 w 3111"/>
                <a:gd name="T83" fmla="*/ 136 h 3812"/>
                <a:gd name="T84" fmla="*/ 1164 w 3111"/>
                <a:gd name="T85" fmla="*/ 51 h 3812"/>
                <a:gd name="T86" fmla="*/ 1421 w 3111"/>
                <a:gd name="T87" fmla="*/ 7 h 38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11" h="3812">
                  <a:moveTo>
                    <a:pt x="1555" y="0"/>
                  </a:moveTo>
                  <a:lnTo>
                    <a:pt x="1690" y="7"/>
                  </a:lnTo>
                  <a:lnTo>
                    <a:pt x="1820" y="24"/>
                  </a:lnTo>
                  <a:lnTo>
                    <a:pt x="1947" y="51"/>
                  </a:lnTo>
                  <a:lnTo>
                    <a:pt x="2070" y="88"/>
                  </a:lnTo>
                  <a:lnTo>
                    <a:pt x="2190" y="136"/>
                  </a:lnTo>
                  <a:lnTo>
                    <a:pt x="2304" y="193"/>
                  </a:lnTo>
                  <a:lnTo>
                    <a:pt x="2412" y="257"/>
                  </a:lnTo>
                  <a:lnTo>
                    <a:pt x="2513" y="330"/>
                  </a:lnTo>
                  <a:lnTo>
                    <a:pt x="2609" y="413"/>
                  </a:lnTo>
                  <a:lnTo>
                    <a:pt x="2699" y="501"/>
                  </a:lnTo>
                  <a:lnTo>
                    <a:pt x="2780" y="597"/>
                  </a:lnTo>
                  <a:lnTo>
                    <a:pt x="2853" y="700"/>
                  </a:lnTo>
                  <a:lnTo>
                    <a:pt x="2920" y="808"/>
                  </a:lnTo>
                  <a:lnTo>
                    <a:pt x="2976" y="922"/>
                  </a:lnTo>
                  <a:lnTo>
                    <a:pt x="3022" y="1039"/>
                  </a:lnTo>
                  <a:lnTo>
                    <a:pt x="3061" y="1162"/>
                  </a:lnTo>
                  <a:lnTo>
                    <a:pt x="3089" y="1289"/>
                  </a:lnTo>
                  <a:lnTo>
                    <a:pt x="3105" y="1421"/>
                  </a:lnTo>
                  <a:lnTo>
                    <a:pt x="3111" y="1553"/>
                  </a:lnTo>
                  <a:lnTo>
                    <a:pt x="3105" y="1669"/>
                  </a:lnTo>
                  <a:lnTo>
                    <a:pt x="3090" y="1783"/>
                  </a:lnTo>
                  <a:lnTo>
                    <a:pt x="3067" y="1897"/>
                  </a:lnTo>
                  <a:lnTo>
                    <a:pt x="3033" y="2009"/>
                  </a:lnTo>
                  <a:lnTo>
                    <a:pt x="2995" y="2121"/>
                  </a:lnTo>
                  <a:lnTo>
                    <a:pt x="2951" y="2233"/>
                  </a:lnTo>
                  <a:lnTo>
                    <a:pt x="2903" y="2343"/>
                  </a:lnTo>
                  <a:lnTo>
                    <a:pt x="2851" y="2451"/>
                  </a:lnTo>
                  <a:lnTo>
                    <a:pt x="2798" y="2560"/>
                  </a:lnTo>
                  <a:lnTo>
                    <a:pt x="2745" y="2668"/>
                  </a:lnTo>
                  <a:lnTo>
                    <a:pt x="2686" y="2784"/>
                  </a:lnTo>
                  <a:lnTo>
                    <a:pt x="2631" y="2898"/>
                  </a:lnTo>
                  <a:lnTo>
                    <a:pt x="2579" y="3010"/>
                  </a:lnTo>
                  <a:lnTo>
                    <a:pt x="2532" y="3122"/>
                  </a:lnTo>
                  <a:lnTo>
                    <a:pt x="2489" y="3232"/>
                  </a:lnTo>
                  <a:lnTo>
                    <a:pt x="2454" y="3342"/>
                  </a:lnTo>
                  <a:lnTo>
                    <a:pt x="2427" y="3452"/>
                  </a:lnTo>
                  <a:lnTo>
                    <a:pt x="2410" y="3561"/>
                  </a:lnTo>
                  <a:lnTo>
                    <a:pt x="2405" y="3669"/>
                  </a:lnTo>
                  <a:lnTo>
                    <a:pt x="2399" y="3708"/>
                  </a:lnTo>
                  <a:lnTo>
                    <a:pt x="2385" y="3742"/>
                  </a:lnTo>
                  <a:lnTo>
                    <a:pt x="2362" y="3772"/>
                  </a:lnTo>
                  <a:lnTo>
                    <a:pt x="2333" y="3794"/>
                  </a:lnTo>
                  <a:lnTo>
                    <a:pt x="2300" y="3809"/>
                  </a:lnTo>
                  <a:lnTo>
                    <a:pt x="2261" y="3812"/>
                  </a:lnTo>
                  <a:lnTo>
                    <a:pt x="850" y="3812"/>
                  </a:lnTo>
                  <a:lnTo>
                    <a:pt x="811" y="3809"/>
                  </a:lnTo>
                  <a:lnTo>
                    <a:pt x="778" y="3794"/>
                  </a:lnTo>
                  <a:lnTo>
                    <a:pt x="748" y="3772"/>
                  </a:lnTo>
                  <a:lnTo>
                    <a:pt x="726" y="3742"/>
                  </a:lnTo>
                  <a:lnTo>
                    <a:pt x="712" y="3708"/>
                  </a:lnTo>
                  <a:lnTo>
                    <a:pt x="706" y="3669"/>
                  </a:lnTo>
                  <a:lnTo>
                    <a:pt x="701" y="3564"/>
                  </a:lnTo>
                  <a:lnTo>
                    <a:pt x="684" y="3460"/>
                  </a:lnTo>
                  <a:lnTo>
                    <a:pt x="658" y="3353"/>
                  </a:lnTo>
                  <a:lnTo>
                    <a:pt x="623" y="3245"/>
                  </a:lnTo>
                  <a:lnTo>
                    <a:pt x="581" y="3135"/>
                  </a:lnTo>
                  <a:lnTo>
                    <a:pt x="533" y="3024"/>
                  </a:lnTo>
                  <a:lnTo>
                    <a:pt x="482" y="2912"/>
                  </a:lnTo>
                  <a:lnTo>
                    <a:pt x="427" y="2799"/>
                  </a:lnTo>
                  <a:lnTo>
                    <a:pt x="370" y="2685"/>
                  </a:lnTo>
                  <a:lnTo>
                    <a:pt x="309" y="2562"/>
                  </a:lnTo>
                  <a:lnTo>
                    <a:pt x="250" y="2439"/>
                  </a:lnTo>
                  <a:lnTo>
                    <a:pt x="193" y="2316"/>
                  </a:lnTo>
                  <a:lnTo>
                    <a:pt x="142" y="2191"/>
                  </a:lnTo>
                  <a:lnTo>
                    <a:pt x="94" y="2064"/>
                  </a:lnTo>
                  <a:lnTo>
                    <a:pt x="55" y="1939"/>
                  </a:lnTo>
                  <a:lnTo>
                    <a:pt x="26" y="1811"/>
                  </a:lnTo>
                  <a:lnTo>
                    <a:pt x="8" y="1684"/>
                  </a:lnTo>
                  <a:lnTo>
                    <a:pt x="0" y="1553"/>
                  </a:lnTo>
                  <a:lnTo>
                    <a:pt x="6" y="1421"/>
                  </a:lnTo>
                  <a:lnTo>
                    <a:pt x="22" y="1289"/>
                  </a:lnTo>
                  <a:lnTo>
                    <a:pt x="50" y="1162"/>
                  </a:lnTo>
                  <a:lnTo>
                    <a:pt x="89" y="1039"/>
                  </a:lnTo>
                  <a:lnTo>
                    <a:pt x="136" y="922"/>
                  </a:lnTo>
                  <a:lnTo>
                    <a:pt x="191" y="808"/>
                  </a:lnTo>
                  <a:lnTo>
                    <a:pt x="258" y="700"/>
                  </a:lnTo>
                  <a:lnTo>
                    <a:pt x="331" y="597"/>
                  </a:lnTo>
                  <a:lnTo>
                    <a:pt x="412" y="501"/>
                  </a:lnTo>
                  <a:lnTo>
                    <a:pt x="502" y="413"/>
                  </a:lnTo>
                  <a:lnTo>
                    <a:pt x="598" y="330"/>
                  </a:lnTo>
                  <a:lnTo>
                    <a:pt x="699" y="257"/>
                  </a:lnTo>
                  <a:lnTo>
                    <a:pt x="807" y="193"/>
                  </a:lnTo>
                  <a:lnTo>
                    <a:pt x="921" y="136"/>
                  </a:lnTo>
                  <a:lnTo>
                    <a:pt x="1041" y="88"/>
                  </a:lnTo>
                  <a:lnTo>
                    <a:pt x="1164" y="51"/>
                  </a:lnTo>
                  <a:lnTo>
                    <a:pt x="1291" y="24"/>
                  </a:lnTo>
                  <a:lnTo>
                    <a:pt x="1421" y="7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1270000" sx="107000" sy="107000" algn="ctr" rotWithShape="0">
                <a:schemeClr val="bg1">
                  <a:alpha val="40000"/>
                </a:schemeClr>
              </a:outerShdw>
            </a:effectLst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6" name="자유형: 도형 35"/>
          <p:cNvSpPr/>
          <p:nvPr/>
        </p:nvSpPr>
        <p:spPr>
          <a:xfrm rot="15645894" flipH="1">
            <a:off x="6950976" y="3960619"/>
            <a:ext cx="1526542" cy="1154689"/>
          </a:xfrm>
          <a:custGeom>
            <a:avLst/>
            <a:gdLst>
              <a:gd name="connsiteX0" fmla="*/ 0 w 1941215"/>
              <a:gd name="connsiteY0" fmla="*/ 1283287 h 1468351"/>
              <a:gd name="connsiteX1" fmla="*/ 50328 w 1941215"/>
              <a:gd name="connsiteY1" fmla="*/ 1303400 h 1468351"/>
              <a:gd name="connsiteX2" fmla="*/ 477167 w 1941215"/>
              <a:gd name="connsiteY2" fmla="*/ 1418806 h 1468351"/>
              <a:gd name="connsiteX3" fmla="*/ 1771978 w 1941215"/>
              <a:gd name="connsiteY3" fmla="*/ 1363027 h 1468351"/>
              <a:gd name="connsiteX4" fmla="*/ 1941215 w 1941215"/>
              <a:gd name="connsiteY4" fmla="*/ 1308701 h 1468351"/>
              <a:gd name="connsiteX5" fmla="*/ 1509633 w 1941215"/>
              <a:gd name="connsiteY5" fmla="*/ 16607 h 1468351"/>
              <a:gd name="connsiteX6" fmla="*/ 1404730 w 1941215"/>
              <a:gd name="connsiteY6" fmla="*/ 50281 h 1468351"/>
              <a:gd name="connsiteX7" fmla="*/ 730029 w 1941215"/>
              <a:gd name="connsiteY7" fmla="*/ 79347 h 1468351"/>
              <a:gd name="connsiteX8" fmla="*/ 507612 w 1941215"/>
              <a:gd name="connsiteY8" fmla="*/ 19211 h 1468351"/>
              <a:gd name="connsiteX9" fmla="*/ 464405 w 1941215"/>
              <a:gd name="connsiteY9" fmla="*/ 0 h 1468351"/>
              <a:gd name="connsiteX10" fmla="*/ 0 w 1941215"/>
              <a:gd name="connsiteY10" fmla="*/ 1283287 h 146835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1215" h="1468351">
                <a:moveTo>
                  <a:pt x="0" y="1283287"/>
                </a:moveTo>
                <a:lnTo>
                  <a:pt x="50328" y="1303400"/>
                </a:lnTo>
                <a:cubicBezTo>
                  <a:pt x="187909" y="1352346"/>
                  <a:pt x="330483" y="1391114"/>
                  <a:pt x="477167" y="1418806"/>
                </a:cubicBezTo>
                <a:cubicBezTo>
                  <a:pt x="917219" y="1501878"/>
                  <a:pt x="1359170" y="1478626"/>
                  <a:pt x="1771978" y="1363027"/>
                </a:cubicBezTo>
                <a:lnTo>
                  <a:pt x="1941215" y="1308701"/>
                </a:lnTo>
                <a:lnTo>
                  <a:pt x="1509633" y="16607"/>
                </a:lnTo>
                <a:lnTo>
                  <a:pt x="1404730" y="50281"/>
                </a:lnTo>
                <a:cubicBezTo>
                  <a:pt x="1189623" y="110518"/>
                  <a:pt x="959331" y="122634"/>
                  <a:pt x="730029" y="79347"/>
                </a:cubicBezTo>
                <a:cubicBezTo>
                  <a:pt x="653595" y="64917"/>
                  <a:pt x="579302" y="44716"/>
                  <a:pt x="507612" y="19211"/>
                </a:cubicBezTo>
                <a:lnTo>
                  <a:pt x="464405" y="0"/>
                </a:lnTo>
                <a:lnTo>
                  <a:pt x="0" y="12832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st="38100" dir="540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39"/>
          <p:cNvSpPr/>
          <p:nvPr/>
        </p:nvSpPr>
        <p:spPr>
          <a:xfrm rot="15645894" flipH="1">
            <a:off x="6426081" y="2670788"/>
            <a:ext cx="1532363" cy="1539755"/>
          </a:xfrm>
          <a:custGeom>
            <a:avLst/>
            <a:gdLst>
              <a:gd name="connsiteX0" fmla="*/ 0 w 1948617"/>
              <a:gd name="connsiteY0" fmla="*/ 668237 h 1958017"/>
              <a:gd name="connsiteX1" fmla="*/ 64130 w 1948617"/>
              <a:gd name="connsiteY1" fmla="*/ 782609 h 1958017"/>
              <a:gd name="connsiteX2" fmla="*/ 1335321 w 1948617"/>
              <a:gd name="connsiteY2" fmla="*/ 1898530 h 1958017"/>
              <a:gd name="connsiteX3" fmla="*/ 1484165 w 1948617"/>
              <a:gd name="connsiteY3" fmla="*/ 1958017 h 1958017"/>
              <a:gd name="connsiteX4" fmla="*/ 1948617 w 1948617"/>
              <a:gd name="connsiteY4" fmla="*/ 674602 h 1958017"/>
              <a:gd name="connsiteX5" fmla="*/ 1788312 w 1948617"/>
              <a:gd name="connsiteY5" fmla="*/ 603327 h 1958017"/>
              <a:gd name="connsiteX6" fmla="*/ 1227202 w 1948617"/>
              <a:gd name="connsiteY6" fmla="*/ 71621 h 1958017"/>
              <a:gd name="connsiteX7" fmla="*/ 1187043 w 1948617"/>
              <a:gd name="connsiteY7" fmla="*/ 0 h 1958017"/>
              <a:gd name="connsiteX8" fmla="*/ 0 w 1948617"/>
              <a:gd name="connsiteY8" fmla="*/ 668237 h 195801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8617" h="1958017">
                <a:moveTo>
                  <a:pt x="0" y="668237"/>
                </a:moveTo>
                <a:lnTo>
                  <a:pt x="64130" y="782609"/>
                </a:lnTo>
                <a:cubicBezTo>
                  <a:pt x="363305" y="1271742"/>
                  <a:pt x="805847" y="1662943"/>
                  <a:pt x="1335321" y="1898530"/>
                </a:cubicBezTo>
                <a:lnTo>
                  <a:pt x="1484165" y="1958017"/>
                </a:lnTo>
                <a:lnTo>
                  <a:pt x="1948617" y="674602"/>
                </a:lnTo>
                <a:lnTo>
                  <a:pt x="1788312" y="603327"/>
                </a:lnTo>
                <a:cubicBezTo>
                  <a:pt x="1557213" y="478586"/>
                  <a:pt x="1363609" y="294639"/>
                  <a:pt x="1227202" y="71621"/>
                </a:cubicBezTo>
                <a:lnTo>
                  <a:pt x="1187043" y="0"/>
                </a:lnTo>
                <a:lnTo>
                  <a:pt x="0" y="6682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st="38100" dir="540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0"/>
          <p:cNvSpPr/>
          <p:nvPr/>
        </p:nvSpPr>
        <p:spPr>
          <a:xfrm rot="15645894" flipH="1">
            <a:off x="5521580" y="2407652"/>
            <a:ext cx="1210232" cy="1522584"/>
          </a:xfrm>
          <a:custGeom>
            <a:avLst/>
            <a:gdLst>
              <a:gd name="connsiteX0" fmla="*/ 38664 w 1538982"/>
              <a:gd name="connsiteY0" fmla="*/ 1035887 h 1936181"/>
              <a:gd name="connsiteX1" fmla="*/ 312470 w 1538982"/>
              <a:gd name="connsiteY1" fmla="*/ 1865790 h 1936181"/>
              <a:gd name="connsiteX2" fmla="*/ 351939 w 1538982"/>
              <a:gd name="connsiteY2" fmla="*/ 1936181 h 1936181"/>
              <a:gd name="connsiteX3" fmla="*/ 1538982 w 1538982"/>
              <a:gd name="connsiteY3" fmla="*/ 1267945 h 1936181"/>
              <a:gd name="connsiteX4" fmla="*/ 1526000 w 1538982"/>
              <a:gd name="connsiteY4" fmla="*/ 1244792 h 1936181"/>
              <a:gd name="connsiteX5" fmla="*/ 1383326 w 1538982"/>
              <a:gd name="connsiteY5" fmla="*/ 812346 h 1936181"/>
              <a:gd name="connsiteX6" fmla="*/ 1378411 w 1538982"/>
              <a:gd name="connsiteY6" fmla="*/ 356999 h 1936181"/>
              <a:gd name="connsiteX7" fmla="*/ 1387755 w 1538982"/>
              <a:gd name="connsiteY7" fmla="*/ 306100 h 1936181"/>
              <a:gd name="connsiteX8" fmla="*/ 58977 w 1538982"/>
              <a:gd name="connsiteY8" fmla="*/ 0 h 1936181"/>
              <a:gd name="connsiteX9" fmla="*/ 29231 w 1538982"/>
              <a:gd name="connsiteY9" fmla="*/ 162033 h 1936181"/>
              <a:gd name="connsiteX10" fmla="*/ 38664 w 1538982"/>
              <a:gd name="connsiteY10" fmla="*/ 1035887 h 193618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8982" h="1936181">
                <a:moveTo>
                  <a:pt x="38664" y="1035887"/>
                </a:moveTo>
                <a:cubicBezTo>
                  <a:pt x="87624" y="1330395"/>
                  <a:pt x="181244" y="1609433"/>
                  <a:pt x="312470" y="1865790"/>
                </a:cubicBezTo>
                <a:lnTo>
                  <a:pt x="351939" y="1936181"/>
                </a:lnTo>
                <a:lnTo>
                  <a:pt x="1538982" y="1267945"/>
                </a:lnTo>
                <a:lnTo>
                  <a:pt x="1526000" y="1244792"/>
                </a:lnTo>
                <a:cubicBezTo>
                  <a:pt x="1457621" y="1111209"/>
                  <a:pt x="1408838" y="965808"/>
                  <a:pt x="1383326" y="812346"/>
                </a:cubicBezTo>
                <a:cubicBezTo>
                  <a:pt x="1357814" y="658884"/>
                  <a:pt x="1356930" y="505520"/>
                  <a:pt x="1378411" y="356999"/>
                </a:cubicBezTo>
                <a:lnTo>
                  <a:pt x="1387755" y="306100"/>
                </a:lnTo>
                <a:lnTo>
                  <a:pt x="58977" y="0"/>
                </a:lnTo>
                <a:lnTo>
                  <a:pt x="29231" y="162033"/>
                </a:lnTo>
                <a:cubicBezTo>
                  <a:pt x="-11993" y="447060"/>
                  <a:pt x="-10296" y="741379"/>
                  <a:pt x="38664" y="1035887"/>
                </a:cubicBezTo>
                <a:close/>
              </a:path>
            </a:pathLst>
          </a:custGeom>
          <a:solidFill>
            <a:srgbClr val="1e3252"/>
          </a:solidFill>
          <a:ln>
            <a:noFill/>
          </a:ln>
          <a:effectLst>
            <a:outerShdw blurRad="292100" dist="38100" dir="540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자유형: 도형 38"/>
          <p:cNvSpPr/>
          <p:nvPr/>
        </p:nvSpPr>
        <p:spPr>
          <a:xfrm rot="15645894" flipH="1">
            <a:off x="4159580" y="2774888"/>
            <a:ext cx="1446706" cy="1527157"/>
          </a:xfrm>
          <a:custGeom>
            <a:avLst/>
            <a:gdLst>
              <a:gd name="connsiteX0" fmla="*/ 0 w 1839692"/>
              <a:gd name="connsiteY0" fmla="*/ 1635898 h 1941997"/>
              <a:gd name="connsiteX1" fmla="*/ 1328778 w 1839692"/>
              <a:gd name="connsiteY1" fmla="*/ 1941997 h 1941997"/>
              <a:gd name="connsiteX2" fmla="*/ 1339052 w 1839692"/>
              <a:gd name="connsiteY2" fmla="*/ 1886032 h 1941997"/>
              <a:gd name="connsiteX3" fmla="*/ 1697951 w 1839692"/>
              <a:gd name="connsiteY3" fmla="*/ 1201379 h 1941997"/>
              <a:gd name="connsiteX4" fmla="*/ 1839692 w 1839692"/>
              <a:gd name="connsiteY4" fmla="*/ 1069903 h 1941997"/>
              <a:gd name="connsiteX5" fmla="*/ 992769 w 1839692"/>
              <a:gd name="connsiteY5" fmla="*/ 0 h 1941997"/>
              <a:gd name="connsiteX6" fmla="*/ 850268 w 1839692"/>
              <a:gd name="connsiteY6" fmla="*/ 122405 h 1941997"/>
              <a:gd name="connsiteX7" fmla="*/ 8501 w 1839692"/>
              <a:gd name="connsiteY7" fmla="*/ 1589591 h 1941997"/>
              <a:gd name="connsiteX8" fmla="*/ 0 w 1839692"/>
              <a:gd name="connsiteY8" fmla="*/ 1635898 h 19419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692" h="1941997">
                <a:moveTo>
                  <a:pt x="0" y="1635898"/>
                </a:moveTo>
                <a:lnTo>
                  <a:pt x="1328778" y="1941997"/>
                </a:lnTo>
                <a:lnTo>
                  <a:pt x="1339052" y="1886032"/>
                </a:lnTo>
                <a:cubicBezTo>
                  <a:pt x="1395966" y="1630876"/>
                  <a:pt x="1519642" y="1394183"/>
                  <a:pt x="1697951" y="1201379"/>
                </a:cubicBezTo>
                <a:lnTo>
                  <a:pt x="1839692" y="1069903"/>
                </a:lnTo>
                <a:lnTo>
                  <a:pt x="992769" y="0"/>
                </a:lnTo>
                <a:lnTo>
                  <a:pt x="850268" y="122405"/>
                </a:lnTo>
                <a:cubicBezTo>
                  <a:pt x="425496" y="516629"/>
                  <a:pt x="133328" y="1029971"/>
                  <a:pt x="8501" y="1589591"/>
                </a:cubicBezTo>
                <a:lnTo>
                  <a:pt x="0" y="16358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st="38100" dir="540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자유형: 도형 34"/>
          <p:cNvSpPr/>
          <p:nvPr/>
        </p:nvSpPr>
        <p:spPr>
          <a:xfrm rot="15645894" flipH="1">
            <a:off x="3712729" y="3720286"/>
            <a:ext cx="1413653" cy="1339815"/>
          </a:xfrm>
          <a:custGeom>
            <a:avLst/>
            <a:gdLst>
              <a:gd name="connsiteX0" fmla="*/ 0 w 1797660"/>
              <a:gd name="connsiteY0" fmla="*/ 633968 h 1703764"/>
              <a:gd name="connsiteX1" fmla="*/ 846838 w 1797660"/>
              <a:gd name="connsiteY1" fmla="*/ 1703764 h 1703764"/>
              <a:gd name="connsiteX2" fmla="*/ 868384 w 1797660"/>
              <a:gd name="connsiteY2" fmla="*/ 1683777 h 1703764"/>
              <a:gd name="connsiteX3" fmla="*/ 1059381 w 1797660"/>
              <a:gd name="connsiteY3" fmla="*/ 1554914 h 1703764"/>
              <a:gd name="connsiteX4" fmla="*/ 1707195 w 1797660"/>
              <a:gd name="connsiteY4" fmla="*/ 1364120 h 1703764"/>
              <a:gd name="connsiteX5" fmla="*/ 1797660 w 1797660"/>
              <a:gd name="connsiteY5" fmla="*/ 1362414 h 1703764"/>
              <a:gd name="connsiteX6" fmla="*/ 1797660 w 1797660"/>
              <a:gd name="connsiteY6" fmla="*/ 0 h 1703764"/>
              <a:gd name="connsiteX7" fmla="*/ 1629960 w 1797660"/>
              <a:gd name="connsiteY7" fmla="*/ 3163 h 1703764"/>
              <a:gd name="connsiteX8" fmla="*/ 386746 w 1797660"/>
              <a:gd name="connsiteY8" fmla="*/ 369314 h 1703764"/>
              <a:gd name="connsiteX9" fmla="*/ 20204 w 1797660"/>
              <a:gd name="connsiteY9" fmla="*/ 616614 h 1703764"/>
              <a:gd name="connsiteX10" fmla="*/ 0 w 1797660"/>
              <a:gd name="connsiteY10" fmla="*/ 633968 h 170376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7660" h="1703764">
                <a:moveTo>
                  <a:pt x="0" y="633968"/>
                </a:moveTo>
                <a:lnTo>
                  <a:pt x="846838" y="1703764"/>
                </a:lnTo>
                <a:lnTo>
                  <a:pt x="868384" y="1683777"/>
                </a:lnTo>
                <a:cubicBezTo>
                  <a:pt x="927967" y="1636449"/>
                  <a:pt x="991727" y="1593298"/>
                  <a:pt x="1059381" y="1554914"/>
                </a:cubicBezTo>
                <a:cubicBezTo>
                  <a:pt x="1262345" y="1439766"/>
                  <a:pt x="1484170" y="1376721"/>
                  <a:pt x="1707195" y="1364120"/>
                </a:cubicBezTo>
                <a:lnTo>
                  <a:pt x="1797660" y="1362414"/>
                </a:lnTo>
                <a:lnTo>
                  <a:pt x="1797660" y="0"/>
                </a:lnTo>
                <a:lnTo>
                  <a:pt x="1629960" y="3163"/>
                </a:lnTo>
                <a:cubicBezTo>
                  <a:pt x="1201954" y="27344"/>
                  <a:pt x="776251" y="148333"/>
                  <a:pt x="386746" y="369314"/>
                </a:cubicBezTo>
                <a:cubicBezTo>
                  <a:pt x="256911" y="442975"/>
                  <a:pt x="134549" y="525787"/>
                  <a:pt x="20204" y="616614"/>
                </a:cubicBezTo>
                <a:lnTo>
                  <a:pt x="0" y="6339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st="38100" dir="540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자유형: 도형 15"/>
          <p:cNvSpPr/>
          <p:nvPr/>
        </p:nvSpPr>
        <p:spPr>
          <a:xfrm rot="15645894" flipH="1">
            <a:off x="3932611" y="5126476"/>
            <a:ext cx="1439867" cy="1348401"/>
          </a:xfrm>
          <a:custGeom>
            <a:avLst/>
            <a:gdLst>
              <a:gd name="connsiteX0" fmla="*/ 1 w 1830995"/>
              <a:gd name="connsiteY0" fmla="*/ 1363220 h 1714683"/>
              <a:gd name="connsiteX1" fmla="*/ 17466 w 1830995"/>
              <a:gd name="connsiteY1" fmla="*/ 1362891 h 1714683"/>
              <a:gd name="connsiteX2" fmla="*/ 949291 w 1830995"/>
              <a:gd name="connsiteY2" fmla="*/ 1714683 h 1714683"/>
              <a:gd name="connsiteX3" fmla="*/ 1830995 w 1830995"/>
              <a:gd name="connsiteY3" fmla="*/ 675121 h 1714683"/>
              <a:gd name="connsiteX4" fmla="*/ 42738 w 1830995"/>
              <a:gd name="connsiteY4" fmla="*/ 0 h 1714683"/>
              <a:gd name="connsiteX5" fmla="*/ 0 w 1830995"/>
              <a:gd name="connsiteY5" fmla="*/ 806 h 1714683"/>
              <a:gd name="connsiteX6" fmla="*/ 1 w 1830995"/>
              <a:gd name="connsiteY6" fmla="*/ 1363220 h 171468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0995" h="1714683">
                <a:moveTo>
                  <a:pt x="1" y="1363220"/>
                </a:moveTo>
                <a:lnTo>
                  <a:pt x="17466" y="1362891"/>
                </a:lnTo>
                <a:cubicBezTo>
                  <a:pt x="351868" y="1369144"/>
                  <a:pt x="682346" y="1488275"/>
                  <a:pt x="949291" y="1714683"/>
                </a:cubicBezTo>
                <a:lnTo>
                  <a:pt x="1830995" y="675121"/>
                </a:lnTo>
                <a:cubicBezTo>
                  <a:pt x="1318704" y="240623"/>
                  <a:pt x="684486" y="12000"/>
                  <a:pt x="42738" y="0"/>
                </a:cubicBezTo>
                <a:lnTo>
                  <a:pt x="0" y="806"/>
                </a:lnTo>
                <a:lnTo>
                  <a:pt x="1" y="13632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st="38100" dir="5400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Freeform 6"/>
          <p:cNvSpPr/>
          <p:nvPr/>
        </p:nvSpPr>
        <p:spPr>
          <a:xfrm>
            <a:off x="4780557" y="3304769"/>
            <a:ext cx="383875" cy="3403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93" name="자유형 60"/>
          <p:cNvSpPr/>
          <p:nvPr/>
        </p:nvSpPr>
        <p:spPr>
          <a:xfrm>
            <a:off x="7565726" y="4448578"/>
            <a:ext cx="354110" cy="30991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Freeform 36"/>
          <p:cNvSpPr>
            <a:spLocks noEditPoints="1"/>
          </p:cNvSpPr>
          <p:nvPr/>
        </p:nvSpPr>
        <p:spPr>
          <a:xfrm>
            <a:off x="4311133" y="4307257"/>
            <a:ext cx="209020" cy="35155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5" name="Group 20"/>
          <p:cNvGrpSpPr>
            <a:grpSpLocks noChangeAspect="1"/>
          </p:cNvGrpSpPr>
          <p:nvPr/>
        </p:nvGrpSpPr>
        <p:grpSpPr>
          <a:xfrm rot="0">
            <a:off x="5950130" y="2923843"/>
            <a:ext cx="279262" cy="380926"/>
            <a:chOff x="2597" y="4163"/>
            <a:chExt cx="217" cy="296"/>
          </a:xfrm>
          <a:solidFill>
            <a:schemeClr val="bg1"/>
          </a:solidFill>
        </p:grpSpPr>
        <p:sp>
          <p:nvSpPr>
            <p:cNvPr id="96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99" name="Freeform 2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00" name="Freeform 11"/>
          <p:cNvSpPr>
            <a:spLocks noEditPoints="1"/>
          </p:cNvSpPr>
          <p:nvPr/>
        </p:nvSpPr>
        <p:spPr>
          <a:xfrm flipH="1">
            <a:off x="7090625" y="3267449"/>
            <a:ext cx="340019" cy="417448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grpSp>
        <p:nvGrpSpPr>
          <p:cNvPr id="101" name="그룹 44"/>
          <p:cNvGrpSpPr/>
          <p:nvPr/>
        </p:nvGrpSpPr>
        <p:grpSpPr>
          <a:xfrm rot="0">
            <a:off x="4467269" y="5465445"/>
            <a:ext cx="378915" cy="354999"/>
            <a:chOff x="7721600" y="2388864"/>
            <a:chExt cx="3448911" cy="3231228"/>
          </a:xfrm>
        </p:grpSpPr>
        <p:sp>
          <p:nvSpPr>
            <p:cNvPr id="102" name="자유형 45"/>
            <p:cNvSpPr/>
            <p:nvPr/>
          </p:nvSpPr>
          <p:spPr>
            <a:xfrm>
              <a:off x="7811911" y="2472267"/>
              <a:ext cx="3285067" cy="3059289"/>
            </a:xfrm>
            <a:custGeom>
              <a:avLst/>
              <a:gdLst>
                <a:gd name="connsiteX0" fmla="*/ 3285067 w 3285067"/>
                <a:gd name="connsiteY0" fmla="*/ 1704622 h 3059289"/>
                <a:gd name="connsiteX1" fmla="*/ 1693333 w 3285067"/>
                <a:gd name="connsiteY1" fmla="*/ 67733 h 3059289"/>
                <a:gd name="connsiteX2" fmla="*/ 1546578 w 3285067"/>
                <a:gd name="connsiteY2" fmla="*/ 0 h 3059289"/>
                <a:gd name="connsiteX3" fmla="*/ 1365956 w 3285067"/>
                <a:gd name="connsiteY3" fmla="*/ 101600 h 3059289"/>
                <a:gd name="connsiteX4" fmla="*/ 1253067 w 3285067"/>
                <a:gd name="connsiteY4" fmla="*/ 282222 h 3059289"/>
                <a:gd name="connsiteX5" fmla="*/ 948267 w 3285067"/>
                <a:gd name="connsiteY5" fmla="*/ 135466 h 3059289"/>
                <a:gd name="connsiteX6" fmla="*/ 722489 w 3285067"/>
                <a:gd name="connsiteY6" fmla="*/ 248355 h 3059289"/>
                <a:gd name="connsiteX7" fmla="*/ 722489 w 3285067"/>
                <a:gd name="connsiteY7" fmla="*/ 406400 h 3059289"/>
                <a:gd name="connsiteX8" fmla="*/ 508000 w 3285067"/>
                <a:gd name="connsiteY8" fmla="*/ 316089 h 3059289"/>
                <a:gd name="connsiteX9" fmla="*/ 259645 w 3285067"/>
                <a:gd name="connsiteY9" fmla="*/ 372533 h 3059289"/>
                <a:gd name="connsiteX10" fmla="*/ 158045 w 3285067"/>
                <a:gd name="connsiteY10" fmla="*/ 508000 h 3059289"/>
                <a:gd name="connsiteX11" fmla="*/ 203200 w 3285067"/>
                <a:gd name="connsiteY11" fmla="*/ 778933 h 3059289"/>
                <a:gd name="connsiteX12" fmla="*/ 225778 w 3285067"/>
                <a:gd name="connsiteY12" fmla="*/ 903111 h 3059289"/>
                <a:gd name="connsiteX13" fmla="*/ 56445 w 3285067"/>
                <a:gd name="connsiteY13" fmla="*/ 959555 h 3059289"/>
                <a:gd name="connsiteX14" fmla="*/ 0 w 3285067"/>
                <a:gd name="connsiteY14" fmla="*/ 1128889 h 3059289"/>
                <a:gd name="connsiteX15" fmla="*/ 203200 w 3285067"/>
                <a:gd name="connsiteY15" fmla="*/ 1501422 h 3059289"/>
                <a:gd name="connsiteX16" fmla="*/ 1207911 w 3285067"/>
                <a:gd name="connsiteY16" fmla="*/ 2483555 h 3059289"/>
                <a:gd name="connsiteX17" fmla="*/ 462845 w 3285067"/>
                <a:gd name="connsiteY17" fmla="*/ 2607733 h 3059289"/>
                <a:gd name="connsiteX18" fmla="*/ 248356 w 3285067"/>
                <a:gd name="connsiteY18" fmla="*/ 2799644 h 3059289"/>
                <a:gd name="connsiteX19" fmla="*/ 270933 w 3285067"/>
                <a:gd name="connsiteY19" fmla="*/ 3048000 h 3059289"/>
                <a:gd name="connsiteX20" fmla="*/ 2427111 w 3285067"/>
                <a:gd name="connsiteY20" fmla="*/ 3059289 h 3059289"/>
                <a:gd name="connsiteX21" fmla="*/ 2833511 w 3285067"/>
                <a:gd name="connsiteY21" fmla="*/ 2810933 h 3059289"/>
                <a:gd name="connsiteX22" fmla="*/ 3285067 w 3285067"/>
                <a:gd name="connsiteY22" fmla="*/ 2223911 h 3059289"/>
                <a:gd name="connsiteX23" fmla="*/ 3239911 w 3285067"/>
                <a:gd name="connsiteY23" fmla="*/ 1828800 h 3059289"/>
                <a:gd name="connsiteX24" fmla="*/ 3285067 w 3285067"/>
                <a:gd name="connsiteY24" fmla="*/ 1704622 h 305928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5067" h="3059289">
                  <a:moveTo>
                    <a:pt x="3285067" y="1704622"/>
                  </a:moveTo>
                  <a:lnTo>
                    <a:pt x="1693333" y="67733"/>
                  </a:lnTo>
                  <a:lnTo>
                    <a:pt x="1546578" y="0"/>
                  </a:lnTo>
                  <a:lnTo>
                    <a:pt x="1365956" y="101600"/>
                  </a:lnTo>
                  <a:lnTo>
                    <a:pt x="1253067" y="282222"/>
                  </a:lnTo>
                  <a:lnTo>
                    <a:pt x="948267" y="135466"/>
                  </a:lnTo>
                  <a:lnTo>
                    <a:pt x="722489" y="248355"/>
                  </a:lnTo>
                  <a:lnTo>
                    <a:pt x="722489" y="406400"/>
                  </a:lnTo>
                  <a:lnTo>
                    <a:pt x="508000" y="316089"/>
                  </a:lnTo>
                  <a:lnTo>
                    <a:pt x="259645" y="372533"/>
                  </a:lnTo>
                  <a:lnTo>
                    <a:pt x="158045" y="508000"/>
                  </a:lnTo>
                  <a:lnTo>
                    <a:pt x="203200" y="778933"/>
                  </a:lnTo>
                  <a:lnTo>
                    <a:pt x="225778" y="903111"/>
                  </a:lnTo>
                  <a:lnTo>
                    <a:pt x="56445" y="959555"/>
                  </a:lnTo>
                  <a:lnTo>
                    <a:pt x="0" y="1128889"/>
                  </a:lnTo>
                  <a:lnTo>
                    <a:pt x="203200" y="1501422"/>
                  </a:lnTo>
                  <a:lnTo>
                    <a:pt x="1207911" y="2483555"/>
                  </a:lnTo>
                  <a:lnTo>
                    <a:pt x="462845" y="2607733"/>
                  </a:lnTo>
                  <a:lnTo>
                    <a:pt x="248356" y="2799644"/>
                  </a:lnTo>
                  <a:lnTo>
                    <a:pt x="270933" y="3048000"/>
                  </a:lnTo>
                  <a:lnTo>
                    <a:pt x="2427111" y="3059289"/>
                  </a:lnTo>
                  <a:lnTo>
                    <a:pt x="2833511" y="2810933"/>
                  </a:lnTo>
                  <a:lnTo>
                    <a:pt x="3285067" y="2223911"/>
                  </a:lnTo>
                  <a:lnTo>
                    <a:pt x="3239911" y="1828800"/>
                  </a:lnTo>
                  <a:lnTo>
                    <a:pt x="3285067" y="1704622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rgbClr val="5458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Freeform 5"/>
            <p:cNvSpPr>
              <a:spLocks noEditPoints="1"/>
            </p:cNvSpPr>
            <p:nvPr/>
          </p:nvSpPr>
          <p:spPr>
            <a:xfrm>
              <a:off x="7721600" y="2388864"/>
              <a:ext cx="3448911" cy="3231228"/>
            </a:xfrm>
            <a:custGeom>
              <a:avLst/>
              <a:gdLst>
                <a:gd name="T0" fmla="*/ 658 w 12169"/>
                <a:gd name="T1" fmla="*/ 3822 h 11400"/>
                <a:gd name="T2" fmla="*/ 658 w 12169"/>
                <a:gd name="T3" fmla="*/ 4643 h 11400"/>
                <a:gd name="T4" fmla="*/ 4990 w 12169"/>
                <a:gd name="T5" fmla="*/ 9177 h 11400"/>
                <a:gd name="T6" fmla="*/ 2170 w 12169"/>
                <a:gd name="T7" fmla="*/ 9723 h 11400"/>
                <a:gd name="T8" fmla="*/ 1673 w 12169"/>
                <a:gd name="T9" fmla="*/ 9996 h 11400"/>
                <a:gd name="T10" fmla="*/ 1427 w 12169"/>
                <a:gd name="T11" fmla="*/ 10505 h 11400"/>
                <a:gd name="T12" fmla="*/ 1511 w 12169"/>
                <a:gd name="T13" fmla="*/ 10830 h 11400"/>
                <a:gd name="T14" fmla="*/ 8636 w 12169"/>
                <a:gd name="T15" fmla="*/ 10863 h 11400"/>
                <a:gd name="T16" fmla="*/ 9923 w 12169"/>
                <a:gd name="T17" fmla="*/ 10212 h 11400"/>
                <a:gd name="T18" fmla="*/ 11292 w 12169"/>
                <a:gd name="T19" fmla="*/ 8699 h 11400"/>
                <a:gd name="T20" fmla="*/ 11616 w 12169"/>
                <a:gd name="T21" fmla="*/ 7793 h 11400"/>
                <a:gd name="T22" fmla="*/ 11637 w 12169"/>
                <a:gd name="T23" fmla="*/ 6952 h 11400"/>
                <a:gd name="T24" fmla="*/ 11359 w 12169"/>
                <a:gd name="T25" fmla="*/ 6031 h 11400"/>
                <a:gd name="T26" fmla="*/ 10829 w 12169"/>
                <a:gd name="T27" fmla="*/ 5299 h 11400"/>
                <a:gd name="T28" fmla="*/ 5586 w 12169"/>
                <a:gd name="T29" fmla="*/ 538 h 11400"/>
                <a:gd name="T30" fmla="*/ 5124 w 12169"/>
                <a:gd name="T31" fmla="*/ 1098 h 11400"/>
                <a:gd name="T32" fmla="*/ 7762 w 12169"/>
                <a:gd name="T33" fmla="*/ 4071 h 11400"/>
                <a:gd name="T34" fmla="*/ 7789 w 12169"/>
                <a:gd name="T35" fmla="*/ 4352 h 11400"/>
                <a:gd name="T36" fmla="*/ 7538 w 12169"/>
                <a:gd name="T37" fmla="*/ 4487 h 11400"/>
                <a:gd name="T38" fmla="*/ 4108 w 12169"/>
                <a:gd name="T39" fmla="*/ 1151 h 11400"/>
                <a:gd name="T40" fmla="*/ 3336 w 12169"/>
                <a:gd name="T41" fmla="*/ 1151 h 11400"/>
                <a:gd name="T42" fmla="*/ 3076 w 12169"/>
                <a:gd name="T43" fmla="*/ 1736 h 11400"/>
                <a:gd name="T44" fmla="*/ 6510 w 12169"/>
                <a:gd name="T45" fmla="*/ 5393 h 11400"/>
                <a:gd name="T46" fmla="*/ 6481 w 12169"/>
                <a:gd name="T47" fmla="*/ 5675 h 11400"/>
                <a:gd name="T48" fmla="*/ 6209 w 12169"/>
                <a:gd name="T49" fmla="*/ 5759 h 11400"/>
                <a:gd name="T50" fmla="*/ 1987 w 12169"/>
                <a:gd name="T51" fmla="*/ 1691 h 11400"/>
                <a:gd name="T52" fmla="*/ 1297 w 12169"/>
                <a:gd name="T53" fmla="*/ 1903 h 11400"/>
                <a:gd name="T54" fmla="*/ 1297 w 12169"/>
                <a:gd name="T55" fmla="*/ 2723 h 11400"/>
                <a:gd name="T56" fmla="*/ 5259 w 12169"/>
                <a:gd name="T57" fmla="*/ 6794 h 11400"/>
                <a:gd name="T58" fmla="*/ 5122 w 12169"/>
                <a:gd name="T59" fmla="*/ 7020 h 11400"/>
                <a:gd name="T60" fmla="*/ 4821 w 12169"/>
                <a:gd name="T61" fmla="*/ 6974 h 11400"/>
                <a:gd name="T62" fmla="*/ 8293 w 12169"/>
                <a:gd name="T63" fmla="*/ 11400 h 11400"/>
                <a:gd name="T64" fmla="*/ 1276 w 12169"/>
                <a:gd name="T65" fmla="*/ 11288 h 11400"/>
                <a:gd name="T66" fmla="*/ 952 w 12169"/>
                <a:gd name="T67" fmla="*/ 10895 h 11400"/>
                <a:gd name="T68" fmla="*/ 943 w 12169"/>
                <a:gd name="T69" fmla="*/ 10308 h 11400"/>
                <a:gd name="T70" fmla="*/ 1391 w 12169"/>
                <a:gd name="T71" fmla="*/ 9557 h 11400"/>
                <a:gd name="T72" fmla="*/ 2140 w 12169"/>
                <a:gd name="T73" fmla="*/ 9209 h 11400"/>
                <a:gd name="T74" fmla="*/ 68 w 12169"/>
                <a:gd name="T75" fmla="*/ 4624 h 11400"/>
                <a:gd name="T76" fmla="*/ 35 w 12169"/>
                <a:gd name="T77" fmla="*/ 3947 h 11400"/>
                <a:gd name="T78" fmla="*/ 405 w 12169"/>
                <a:gd name="T79" fmla="*/ 3350 h 11400"/>
                <a:gd name="T80" fmla="*/ 779 w 12169"/>
                <a:gd name="T81" fmla="*/ 2862 h 11400"/>
                <a:gd name="T82" fmla="*/ 657 w 12169"/>
                <a:gd name="T83" fmla="*/ 2123 h 11400"/>
                <a:gd name="T84" fmla="*/ 981 w 12169"/>
                <a:gd name="T85" fmla="*/ 1491 h 11400"/>
                <a:gd name="T86" fmla="*/ 1614 w 12169"/>
                <a:gd name="T87" fmla="*/ 1167 h 11400"/>
                <a:gd name="T88" fmla="*/ 2353 w 12169"/>
                <a:gd name="T89" fmla="*/ 1289 h 11400"/>
                <a:gd name="T90" fmla="*/ 2811 w 12169"/>
                <a:gd name="T91" fmla="*/ 951 h 11400"/>
                <a:gd name="T92" fmla="*/ 3338 w 12169"/>
                <a:gd name="T93" fmla="*/ 575 h 11400"/>
                <a:gd name="T94" fmla="*/ 4107 w 12169"/>
                <a:gd name="T95" fmla="*/ 575 h 11400"/>
                <a:gd name="T96" fmla="*/ 4648 w 12169"/>
                <a:gd name="T97" fmla="*/ 856 h 11400"/>
                <a:gd name="T98" fmla="*/ 5083 w 12169"/>
                <a:gd name="T99" fmla="*/ 224 h 11400"/>
                <a:gd name="T100" fmla="*/ 5826 w 12169"/>
                <a:gd name="T101" fmla="*/ 0 h 11400"/>
                <a:gd name="T102" fmla="*/ 6548 w 12169"/>
                <a:gd name="T103" fmla="*/ 297 h 11400"/>
                <a:gd name="T104" fmla="*/ 11654 w 12169"/>
                <a:gd name="T105" fmla="*/ 5517 h 11400"/>
                <a:gd name="T106" fmla="*/ 12089 w 12169"/>
                <a:gd name="T107" fmla="*/ 6565 h 11400"/>
                <a:gd name="T108" fmla="*/ 12161 w 12169"/>
                <a:gd name="T109" fmla="*/ 7553 h 11400"/>
                <a:gd name="T110" fmla="*/ 11884 w 12169"/>
                <a:gd name="T111" fmla="*/ 8659 h 11400"/>
                <a:gd name="T112" fmla="*/ 11248 w 12169"/>
                <a:gd name="T113" fmla="*/ 9609 h 11400"/>
                <a:gd name="T114" fmla="*/ 9798 w 12169"/>
                <a:gd name="T115" fmla="*/ 10966 h 11400"/>
                <a:gd name="T116" fmla="*/ 8780 w 12169"/>
                <a:gd name="T117" fmla="*/ 11359 h 114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169" h="11400">
                  <a:moveTo>
                    <a:pt x="1162" y="3583"/>
                  </a:moveTo>
                  <a:lnTo>
                    <a:pt x="1099" y="3584"/>
                  </a:lnTo>
                  <a:lnTo>
                    <a:pt x="976" y="3609"/>
                  </a:lnTo>
                  <a:lnTo>
                    <a:pt x="860" y="3656"/>
                  </a:lnTo>
                  <a:lnTo>
                    <a:pt x="752" y="3727"/>
                  </a:lnTo>
                  <a:lnTo>
                    <a:pt x="703" y="3773"/>
                  </a:lnTo>
                  <a:lnTo>
                    <a:pt x="658" y="3822"/>
                  </a:lnTo>
                  <a:lnTo>
                    <a:pt x="586" y="3930"/>
                  </a:lnTo>
                  <a:lnTo>
                    <a:pt x="539" y="4047"/>
                  </a:lnTo>
                  <a:lnTo>
                    <a:pt x="516" y="4169"/>
                  </a:lnTo>
                  <a:lnTo>
                    <a:pt x="516" y="4294"/>
                  </a:lnTo>
                  <a:lnTo>
                    <a:pt x="539" y="4417"/>
                  </a:lnTo>
                  <a:lnTo>
                    <a:pt x="586" y="4535"/>
                  </a:lnTo>
                  <a:lnTo>
                    <a:pt x="658" y="4643"/>
                  </a:lnTo>
                  <a:lnTo>
                    <a:pt x="703" y="4690"/>
                  </a:lnTo>
                  <a:lnTo>
                    <a:pt x="4928" y="8915"/>
                  </a:lnTo>
                  <a:lnTo>
                    <a:pt x="4951" y="8941"/>
                  </a:lnTo>
                  <a:lnTo>
                    <a:pt x="4985" y="9003"/>
                  </a:lnTo>
                  <a:lnTo>
                    <a:pt x="5001" y="9071"/>
                  </a:lnTo>
                  <a:lnTo>
                    <a:pt x="4998" y="9141"/>
                  </a:lnTo>
                  <a:lnTo>
                    <a:pt x="4990" y="9177"/>
                  </a:lnTo>
                  <a:lnTo>
                    <a:pt x="4975" y="9210"/>
                  </a:lnTo>
                  <a:lnTo>
                    <a:pt x="4936" y="9269"/>
                  </a:lnTo>
                  <a:lnTo>
                    <a:pt x="4882" y="9314"/>
                  </a:lnTo>
                  <a:lnTo>
                    <a:pt x="4818" y="9343"/>
                  </a:lnTo>
                  <a:lnTo>
                    <a:pt x="4782" y="9350"/>
                  </a:lnTo>
                  <a:lnTo>
                    <a:pt x="2212" y="9716"/>
                  </a:lnTo>
                  <a:lnTo>
                    <a:pt x="2170" y="9723"/>
                  </a:lnTo>
                  <a:lnTo>
                    <a:pt x="2088" y="9743"/>
                  </a:lnTo>
                  <a:lnTo>
                    <a:pt x="2009" y="9769"/>
                  </a:lnTo>
                  <a:lnTo>
                    <a:pt x="1934" y="9804"/>
                  </a:lnTo>
                  <a:lnTo>
                    <a:pt x="1862" y="9842"/>
                  </a:lnTo>
                  <a:lnTo>
                    <a:pt x="1794" y="9889"/>
                  </a:lnTo>
                  <a:lnTo>
                    <a:pt x="1731" y="9940"/>
                  </a:lnTo>
                  <a:lnTo>
                    <a:pt x="1673" y="9996"/>
                  </a:lnTo>
                  <a:lnTo>
                    <a:pt x="1620" y="10058"/>
                  </a:lnTo>
                  <a:lnTo>
                    <a:pt x="1571" y="10123"/>
                  </a:lnTo>
                  <a:lnTo>
                    <a:pt x="1529" y="10194"/>
                  </a:lnTo>
                  <a:lnTo>
                    <a:pt x="1493" y="10267"/>
                  </a:lnTo>
                  <a:lnTo>
                    <a:pt x="1464" y="10344"/>
                  </a:lnTo>
                  <a:lnTo>
                    <a:pt x="1441" y="10423"/>
                  </a:lnTo>
                  <a:lnTo>
                    <a:pt x="1427" y="10505"/>
                  </a:lnTo>
                  <a:lnTo>
                    <a:pt x="1418" y="10588"/>
                  </a:lnTo>
                  <a:lnTo>
                    <a:pt x="1418" y="10632"/>
                  </a:lnTo>
                  <a:lnTo>
                    <a:pt x="1420" y="10657"/>
                  </a:lnTo>
                  <a:lnTo>
                    <a:pt x="1430" y="10708"/>
                  </a:lnTo>
                  <a:lnTo>
                    <a:pt x="1449" y="10754"/>
                  </a:lnTo>
                  <a:lnTo>
                    <a:pt x="1476" y="10794"/>
                  </a:lnTo>
                  <a:lnTo>
                    <a:pt x="1511" y="10830"/>
                  </a:lnTo>
                  <a:lnTo>
                    <a:pt x="1552" y="10858"/>
                  </a:lnTo>
                  <a:lnTo>
                    <a:pt x="1598" y="10876"/>
                  </a:lnTo>
                  <a:lnTo>
                    <a:pt x="1647" y="10886"/>
                  </a:lnTo>
                  <a:lnTo>
                    <a:pt x="1675" y="10888"/>
                  </a:lnTo>
                  <a:lnTo>
                    <a:pt x="8294" y="10888"/>
                  </a:lnTo>
                  <a:lnTo>
                    <a:pt x="8410" y="10886"/>
                  </a:lnTo>
                  <a:lnTo>
                    <a:pt x="8636" y="10863"/>
                  </a:lnTo>
                  <a:lnTo>
                    <a:pt x="8857" y="10820"/>
                  </a:lnTo>
                  <a:lnTo>
                    <a:pt x="9072" y="10755"/>
                  </a:lnTo>
                  <a:lnTo>
                    <a:pt x="9279" y="10669"/>
                  </a:lnTo>
                  <a:lnTo>
                    <a:pt x="9477" y="10564"/>
                  </a:lnTo>
                  <a:lnTo>
                    <a:pt x="9664" y="10437"/>
                  </a:lnTo>
                  <a:lnTo>
                    <a:pt x="9841" y="10293"/>
                  </a:lnTo>
                  <a:lnTo>
                    <a:pt x="9923" y="10212"/>
                  </a:lnTo>
                  <a:lnTo>
                    <a:pt x="10829" y="9308"/>
                  </a:lnTo>
                  <a:lnTo>
                    <a:pt x="10878" y="9258"/>
                  </a:lnTo>
                  <a:lnTo>
                    <a:pt x="10973" y="9153"/>
                  </a:lnTo>
                  <a:lnTo>
                    <a:pt x="11062" y="9045"/>
                  </a:lnTo>
                  <a:lnTo>
                    <a:pt x="11144" y="8932"/>
                  </a:lnTo>
                  <a:lnTo>
                    <a:pt x="11222" y="8817"/>
                  </a:lnTo>
                  <a:lnTo>
                    <a:pt x="11292" y="8699"/>
                  </a:lnTo>
                  <a:lnTo>
                    <a:pt x="11359" y="8577"/>
                  </a:lnTo>
                  <a:lnTo>
                    <a:pt x="11416" y="8453"/>
                  </a:lnTo>
                  <a:lnTo>
                    <a:pt x="11470" y="8325"/>
                  </a:lnTo>
                  <a:lnTo>
                    <a:pt x="11516" y="8195"/>
                  </a:lnTo>
                  <a:lnTo>
                    <a:pt x="11556" y="8063"/>
                  </a:lnTo>
                  <a:lnTo>
                    <a:pt x="11589" y="7929"/>
                  </a:lnTo>
                  <a:lnTo>
                    <a:pt x="11616" y="7793"/>
                  </a:lnTo>
                  <a:lnTo>
                    <a:pt x="11637" y="7655"/>
                  </a:lnTo>
                  <a:lnTo>
                    <a:pt x="11651" y="7515"/>
                  </a:lnTo>
                  <a:lnTo>
                    <a:pt x="11658" y="7374"/>
                  </a:lnTo>
                  <a:lnTo>
                    <a:pt x="11658" y="7304"/>
                  </a:lnTo>
                  <a:lnTo>
                    <a:pt x="11658" y="7233"/>
                  </a:lnTo>
                  <a:lnTo>
                    <a:pt x="11651" y="7092"/>
                  </a:lnTo>
                  <a:lnTo>
                    <a:pt x="11637" y="6952"/>
                  </a:lnTo>
                  <a:lnTo>
                    <a:pt x="11616" y="6816"/>
                  </a:lnTo>
                  <a:lnTo>
                    <a:pt x="11589" y="6679"/>
                  </a:lnTo>
                  <a:lnTo>
                    <a:pt x="11556" y="6545"/>
                  </a:lnTo>
                  <a:lnTo>
                    <a:pt x="11516" y="6412"/>
                  </a:lnTo>
                  <a:lnTo>
                    <a:pt x="11470" y="6283"/>
                  </a:lnTo>
                  <a:lnTo>
                    <a:pt x="11416" y="6155"/>
                  </a:lnTo>
                  <a:lnTo>
                    <a:pt x="11359" y="6031"/>
                  </a:lnTo>
                  <a:lnTo>
                    <a:pt x="11292" y="5909"/>
                  </a:lnTo>
                  <a:lnTo>
                    <a:pt x="11222" y="5790"/>
                  </a:lnTo>
                  <a:lnTo>
                    <a:pt x="11144" y="5675"/>
                  </a:lnTo>
                  <a:lnTo>
                    <a:pt x="11062" y="5563"/>
                  </a:lnTo>
                  <a:lnTo>
                    <a:pt x="10973" y="5455"/>
                  </a:lnTo>
                  <a:lnTo>
                    <a:pt x="10878" y="5350"/>
                  </a:lnTo>
                  <a:lnTo>
                    <a:pt x="10829" y="5299"/>
                  </a:lnTo>
                  <a:lnTo>
                    <a:pt x="6229" y="702"/>
                  </a:lnTo>
                  <a:lnTo>
                    <a:pt x="6180" y="656"/>
                  </a:lnTo>
                  <a:lnTo>
                    <a:pt x="6072" y="585"/>
                  </a:lnTo>
                  <a:lnTo>
                    <a:pt x="5956" y="538"/>
                  </a:lnTo>
                  <a:lnTo>
                    <a:pt x="5833" y="513"/>
                  </a:lnTo>
                  <a:lnTo>
                    <a:pt x="5708" y="513"/>
                  </a:lnTo>
                  <a:lnTo>
                    <a:pt x="5586" y="538"/>
                  </a:lnTo>
                  <a:lnTo>
                    <a:pt x="5468" y="585"/>
                  </a:lnTo>
                  <a:lnTo>
                    <a:pt x="5360" y="656"/>
                  </a:lnTo>
                  <a:lnTo>
                    <a:pt x="5312" y="702"/>
                  </a:lnTo>
                  <a:lnTo>
                    <a:pt x="5266" y="751"/>
                  </a:lnTo>
                  <a:lnTo>
                    <a:pt x="5196" y="859"/>
                  </a:lnTo>
                  <a:lnTo>
                    <a:pt x="5148" y="975"/>
                  </a:lnTo>
                  <a:lnTo>
                    <a:pt x="5124" y="1098"/>
                  </a:lnTo>
                  <a:lnTo>
                    <a:pt x="5124" y="1223"/>
                  </a:lnTo>
                  <a:lnTo>
                    <a:pt x="5148" y="1345"/>
                  </a:lnTo>
                  <a:lnTo>
                    <a:pt x="5196" y="1463"/>
                  </a:lnTo>
                  <a:lnTo>
                    <a:pt x="5266" y="1571"/>
                  </a:lnTo>
                  <a:lnTo>
                    <a:pt x="5312" y="1619"/>
                  </a:lnTo>
                  <a:lnTo>
                    <a:pt x="7743" y="4051"/>
                  </a:lnTo>
                  <a:lnTo>
                    <a:pt x="7762" y="4071"/>
                  </a:lnTo>
                  <a:lnTo>
                    <a:pt x="7789" y="4113"/>
                  </a:lnTo>
                  <a:lnTo>
                    <a:pt x="7808" y="4159"/>
                  </a:lnTo>
                  <a:lnTo>
                    <a:pt x="7818" y="4208"/>
                  </a:lnTo>
                  <a:lnTo>
                    <a:pt x="7818" y="4232"/>
                  </a:lnTo>
                  <a:lnTo>
                    <a:pt x="7818" y="4257"/>
                  </a:lnTo>
                  <a:lnTo>
                    <a:pt x="7808" y="4306"/>
                  </a:lnTo>
                  <a:lnTo>
                    <a:pt x="7789" y="4352"/>
                  </a:lnTo>
                  <a:lnTo>
                    <a:pt x="7762" y="4395"/>
                  </a:lnTo>
                  <a:lnTo>
                    <a:pt x="7743" y="4414"/>
                  </a:lnTo>
                  <a:lnTo>
                    <a:pt x="7724" y="4431"/>
                  </a:lnTo>
                  <a:lnTo>
                    <a:pt x="7682" y="4460"/>
                  </a:lnTo>
                  <a:lnTo>
                    <a:pt x="7635" y="4479"/>
                  </a:lnTo>
                  <a:lnTo>
                    <a:pt x="7587" y="4487"/>
                  </a:lnTo>
                  <a:lnTo>
                    <a:pt x="7538" y="4487"/>
                  </a:lnTo>
                  <a:lnTo>
                    <a:pt x="7489" y="4479"/>
                  </a:lnTo>
                  <a:lnTo>
                    <a:pt x="7443" y="4460"/>
                  </a:lnTo>
                  <a:lnTo>
                    <a:pt x="7400" y="4431"/>
                  </a:lnTo>
                  <a:lnTo>
                    <a:pt x="7381" y="4414"/>
                  </a:lnTo>
                  <a:lnTo>
                    <a:pt x="4182" y="1214"/>
                  </a:lnTo>
                  <a:lnTo>
                    <a:pt x="4159" y="1191"/>
                  </a:lnTo>
                  <a:lnTo>
                    <a:pt x="4108" y="1151"/>
                  </a:lnTo>
                  <a:lnTo>
                    <a:pt x="4028" y="1101"/>
                  </a:lnTo>
                  <a:lnTo>
                    <a:pt x="3910" y="1054"/>
                  </a:lnTo>
                  <a:lnTo>
                    <a:pt x="3786" y="1031"/>
                  </a:lnTo>
                  <a:lnTo>
                    <a:pt x="3659" y="1031"/>
                  </a:lnTo>
                  <a:lnTo>
                    <a:pt x="3535" y="1054"/>
                  </a:lnTo>
                  <a:lnTo>
                    <a:pt x="3419" y="1101"/>
                  </a:lnTo>
                  <a:lnTo>
                    <a:pt x="3336" y="1151"/>
                  </a:lnTo>
                  <a:lnTo>
                    <a:pt x="3288" y="1191"/>
                  </a:lnTo>
                  <a:lnTo>
                    <a:pt x="3263" y="1214"/>
                  </a:lnTo>
                  <a:lnTo>
                    <a:pt x="3218" y="1263"/>
                  </a:lnTo>
                  <a:lnTo>
                    <a:pt x="3146" y="1370"/>
                  </a:lnTo>
                  <a:lnTo>
                    <a:pt x="3099" y="1488"/>
                  </a:lnTo>
                  <a:lnTo>
                    <a:pt x="3076" y="1610"/>
                  </a:lnTo>
                  <a:lnTo>
                    <a:pt x="3076" y="1736"/>
                  </a:lnTo>
                  <a:lnTo>
                    <a:pt x="3099" y="1858"/>
                  </a:lnTo>
                  <a:lnTo>
                    <a:pt x="3146" y="1976"/>
                  </a:lnTo>
                  <a:lnTo>
                    <a:pt x="3218" y="2083"/>
                  </a:lnTo>
                  <a:lnTo>
                    <a:pt x="3263" y="2132"/>
                  </a:lnTo>
                  <a:lnTo>
                    <a:pt x="6464" y="5331"/>
                  </a:lnTo>
                  <a:lnTo>
                    <a:pt x="6481" y="5351"/>
                  </a:lnTo>
                  <a:lnTo>
                    <a:pt x="6510" y="5393"/>
                  </a:lnTo>
                  <a:lnTo>
                    <a:pt x="6528" y="5441"/>
                  </a:lnTo>
                  <a:lnTo>
                    <a:pt x="6538" y="5488"/>
                  </a:lnTo>
                  <a:lnTo>
                    <a:pt x="6538" y="5513"/>
                  </a:lnTo>
                  <a:lnTo>
                    <a:pt x="6538" y="5537"/>
                  </a:lnTo>
                  <a:lnTo>
                    <a:pt x="6528" y="5586"/>
                  </a:lnTo>
                  <a:lnTo>
                    <a:pt x="6509" y="5632"/>
                  </a:lnTo>
                  <a:lnTo>
                    <a:pt x="6481" y="5675"/>
                  </a:lnTo>
                  <a:lnTo>
                    <a:pt x="6464" y="5694"/>
                  </a:lnTo>
                  <a:lnTo>
                    <a:pt x="6444" y="5713"/>
                  </a:lnTo>
                  <a:lnTo>
                    <a:pt x="6402" y="5740"/>
                  </a:lnTo>
                  <a:lnTo>
                    <a:pt x="6356" y="5759"/>
                  </a:lnTo>
                  <a:lnTo>
                    <a:pt x="6307" y="5769"/>
                  </a:lnTo>
                  <a:lnTo>
                    <a:pt x="6258" y="5769"/>
                  </a:lnTo>
                  <a:lnTo>
                    <a:pt x="6209" y="5759"/>
                  </a:lnTo>
                  <a:lnTo>
                    <a:pt x="6163" y="5740"/>
                  </a:lnTo>
                  <a:lnTo>
                    <a:pt x="6120" y="5713"/>
                  </a:lnTo>
                  <a:lnTo>
                    <a:pt x="6101" y="5694"/>
                  </a:lnTo>
                  <a:lnTo>
                    <a:pt x="2261" y="1855"/>
                  </a:lnTo>
                  <a:lnTo>
                    <a:pt x="2213" y="1809"/>
                  </a:lnTo>
                  <a:lnTo>
                    <a:pt x="2105" y="1738"/>
                  </a:lnTo>
                  <a:lnTo>
                    <a:pt x="1987" y="1691"/>
                  </a:lnTo>
                  <a:lnTo>
                    <a:pt x="1865" y="1666"/>
                  </a:lnTo>
                  <a:lnTo>
                    <a:pt x="1740" y="1666"/>
                  </a:lnTo>
                  <a:lnTo>
                    <a:pt x="1617" y="1691"/>
                  </a:lnTo>
                  <a:lnTo>
                    <a:pt x="1500" y="1738"/>
                  </a:lnTo>
                  <a:lnTo>
                    <a:pt x="1392" y="1809"/>
                  </a:lnTo>
                  <a:lnTo>
                    <a:pt x="1344" y="1855"/>
                  </a:lnTo>
                  <a:lnTo>
                    <a:pt x="1297" y="1903"/>
                  </a:lnTo>
                  <a:lnTo>
                    <a:pt x="1227" y="2011"/>
                  </a:lnTo>
                  <a:lnTo>
                    <a:pt x="1179" y="2129"/>
                  </a:lnTo>
                  <a:lnTo>
                    <a:pt x="1156" y="2251"/>
                  </a:lnTo>
                  <a:lnTo>
                    <a:pt x="1156" y="2376"/>
                  </a:lnTo>
                  <a:lnTo>
                    <a:pt x="1179" y="2499"/>
                  </a:lnTo>
                  <a:lnTo>
                    <a:pt x="1227" y="2615"/>
                  </a:lnTo>
                  <a:lnTo>
                    <a:pt x="1297" y="2723"/>
                  </a:lnTo>
                  <a:lnTo>
                    <a:pt x="1344" y="2772"/>
                  </a:lnTo>
                  <a:lnTo>
                    <a:pt x="5184" y="6613"/>
                  </a:lnTo>
                  <a:lnTo>
                    <a:pt x="5201" y="6631"/>
                  </a:lnTo>
                  <a:lnTo>
                    <a:pt x="5230" y="6675"/>
                  </a:lnTo>
                  <a:lnTo>
                    <a:pt x="5249" y="6721"/>
                  </a:lnTo>
                  <a:lnTo>
                    <a:pt x="5257" y="6770"/>
                  </a:lnTo>
                  <a:lnTo>
                    <a:pt x="5259" y="6794"/>
                  </a:lnTo>
                  <a:lnTo>
                    <a:pt x="5257" y="6819"/>
                  </a:lnTo>
                  <a:lnTo>
                    <a:pt x="5247" y="6866"/>
                  </a:lnTo>
                  <a:lnTo>
                    <a:pt x="5229" y="6912"/>
                  </a:lnTo>
                  <a:lnTo>
                    <a:pt x="5201" y="6955"/>
                  </a:lnTo>
                  <a:lnTo>
                    <a:pt x="5184" y="6974"/>
                  </a:lnTo>
                  <a:lnTo>
                    <a:pt x="5164" y="6993"/>
                  </a:lnTo>
                  <a:lnTo>
                    <a:pt x="5122" y="7020"/>
                  </a:lnTo>
                  <a:lnTo>
                    <a:pt x="5076" y="7039"/>
                  </a:lnTo>
                  <a:lnTo>
                    <a:pt x="5027" y="7049"/>
                  </a:lnTo>
                  <a:lnTo>
                    <a:pt x="4978" y="7049"/>
                  </a:lnTo>
                  <a:lnTo>
                    <a:pt x="4929" y="7039"/>
                  </a:lnTo>
                  <a:lnTo>
                    <a:pt x="4883" y="7020"/>
                  </a:lnTo>
                  <a:lnTo>
                    <a:pt x="4841" y="6993"/>
                  </a:lnTo>
                  <a:lnTo>
                    <a:pt x="4821" y="6974"/>
                  </a:lnTo>
                  <a:lnTo>
                    <a:pt x="1621" y="3775"/>
                  </a:lnTo>
                  <a:lnTo>
                    <a:pt x="1572" y="3728"/>
                  </a:lnTo>
                  <a:lnTo>
                    <a:pt x="1464" y="3656"/>
                  </a:lnTo>
                  <a:lnTo>
                    <a:pt x="1346" y="3609"/>
                  </a:lnTo>
                  <a:lnTo>
                    <a:pt x="1224" y="3584"/>
                  </a:lnTo>
                  <a:lnTo>
                    <a:pt x="1162" y="3583"/>
                  </a:lnTo>
                  <a:close/>
                  <a:moveTo>
                    <a:pt x="8293" y="11400"/>
                  </a:moveTo>
                  <a:lnTo>
                    <a:pt x="1673" y="11400"/>
                  </a:lnTo>
                  <a:lnTo>
                    <a:pt x="1634" y="11399"/>
                  </a:lnTo>
                  <a:lnTo>
                    <a:pt x="1557" y="11392"/>
                  </a:lnTo>
                  <a:lnTo>
                    <a:pt x="1482" y="11376"/>
                  </a:lnTo>
                  <a:lnTo>
                    <a:pt x="1410" y="11353"/>
                  </a:lnTo>
                  <a:lnTo>
                    <a:pt x="1341" y="11324"/>
                  </a:lnTo>
                  <a:lnTo>
                    <a:pt x="1276" y="11288"/>
                  </a:lnTo>
                  <a:lnTo>
                    <a:pt x="1214" y="11248"/>
                  </a:lnTo>
                  <a:lnTo>
                    <a:pt x="1158" y="11200"/>
                  </a:lnTo>
                  <a:lnTo>
                    <a:pt x="1106" y="11148"/>
                  </a:lnTo>
                  <a:lnTo>
                    <a:pt x="1058" y="11091"/>
                  </a:lnTo>
                  <a:lnTo>
                    <a:pt x="1017" y="11030"/>
                  </a:lnTo>
                  <a:lnTo>
                    <a:pt x="981" y="10964"/>
                  </a:lnTo>
                  <a:lnTo>
                    <a:pt x="952" y="10895"/>
                  </a:lnTo>
                  <a:lnTo>
                    <a:pt x="930" y="10823"/>
                  </a:lnTo>
                  <a:lnTo>
                    <a:pt x="914" y="10748"/>
                  </a:lnTo>
                  <a:lnTo>
                    <a:pt x="906" y="10672"/>
                  </a:lnTo>
                  <a:lnTo>
                    <a:pt x="906" y="10632"/>
                  </a:lnTo>
                  <a:lnTo>
                    <a:pt x="907" y="10565"/>
                  </a:lnTo>
                  <a:lnTo>
                    <a:pt x="919" y="10434"/>
                  </a:lnTo>
                  <a:lnTo>
                    <a:pt x="943" y="10308"/>
                  </a:lnTo>
                  <a:lnTo>
                    <a:pt x="978" y="10184"/>
                  </a:lnTo>
                  <a:lnTo>
                    <a:pt x="1024" y="10064"/>
                  </a:lnTo>
                  <a:lnTo>
                    <a:pt x="1079" y="9950"/>
                  </a:lnTo>
                  <a:lnTo>
                    <a:pt x="1143" y="9842"/>
                  </a:lnTo>
                  <a:lnTo>
                    <a:pt x="1218" y="9740"/>
                  </a:lnTo>
                  <a:lnTo>
                    <a:pt x="1300" y="9645"/>
                  </a:lnTo>
                  <a:lnTo>
                    <a:pt x="1391" y="9557"/>
                  </a:lnTo>
                  <a:lnTo>
                    <a:pt x="1489" y="9477"/>
                  </a:lnTo>
                  <a:lnTo>
                    <a:pt x="1594" y="9406"/>
                  </a:lnTo>
                  <a:lnTo>
                    <a:pt x="1706" y="9344"/>
                  </a:lnTo>
                  <a:lnTo>
                    <a:pt x="1823" y="9292"/>
                  </a:lnTo>
                  <a:lnTo>
                    <a:pt x="1945" y="9251"/>
                  </a:lnTo>
                  <a:lnTo>
                    <a:pt x="2074" y="9220"/>
                  </a:lnTo>
                  <a:lnTo>
                    <a:pt x="2140" y="9209"/>
                  </a:lnTo>
                  <a:lnTo>
                    <a:pt x="4202" y="8915"/>
                  </a:lnTo>
                  <a:lnTo>
                    <a:pt x="340" y="5053"/>
                  </a:lnTo>
                  <a:lnTo>
                    <a:pt x="300" y="5011"/>
                  </a:lnTo>
                  <a:lnTo>
                    <a:pt x="228" y="4922"/>
                  </a:lnTo>
                  <a:lnTo>
                    <a:pt x="164" y="4829"/>
                  </a:lnTo>
                  <a:lnTo>
                    <a:pt x="111" y="4728"/>
                  </a:lnTo>
                  <a:lnTo>
                    <a:pt x="68" y="4624"/>
                  </a:lnTo>
                  <a:lnTo>
                    <a:pt x="35" y="4516"/>
                  </a:lnTo>
                  <a:lnTo>
                    <a:pt x="12" y="4404"/>
                  </a:lnTo>
                  <a:lnTo>
                    <a:pt x="1" y="4290"/>
                  </a:lnTo>
                  <a:lnTo>
                    <a:pt x="0" y="4231"/>
                  </a:lnTo>
                  <a:lnTo>
                    <a:pt x="1" y="4173"/>
                  </a:lnTo>
                  <a:lnTo>
                    <a:pt x="12" y="4060"/>
                  </a:lnTo>
                  <a:lnTo>
                    <a:pt x="35" y="3947"/>
                  </a:lnTo>
                  <a:lnTo>
                    <a:pt x="68" y="3839"/>
                  </a:lnTo>
                  <a:lnTo>
                    <a:pt x="111" y="3736"/>
                  </a:lnTo>
                  <a:lnTo>
                    <a:pt x="164" y="3635"/>
                  </a:lnTo>
                  <a:lnTo>
                    <a:pt x="228" y="3541"/>
                  </a:lnTo>
                  <a:lnTo>
                    <a:pt x="301" y="3452"/>
                  </a:lnTo>
                  <a:lnTo>
                    <a:pt x="341" y="3410"/>
                  </a:lnTo>
                  <a:lnTo>
                    <a:pt x="405" y="3350"/>
                  </a:lnTo>
                  <a:lnTo>
                    <a:pt x="544" y="3248"/>
                  </a:lnTo>
                  <a:lnTo>
                    <a:pt x="696" y="3167"/>
                  </a:lnTo>
                  <a:lnTo>
                    <a:pt x="857" y="3109"/>
                  </a:lnTo>
                  <a:lnTo>
                    <a:pt x="942" y="3092"/>
                  </a:lnTo>
                  <a:lnTo>
                    <a:pt x="904" y="3049"/>
                  </a:lnTo>
                  <a:lnTo>
                    <a:pt x="837" y="2957"/>
                  </a:lnTo>
                  <a:lnTo>
                    <a:pt x="779" y="2862"/>
                  </a:lnTo>
                  <a:lnTo>
                    <a:pt x="732" y="2762"/>
                  </a:lnTo>
                  <a:lnTo>
                    <a:pt x="694" y="2660"/>
                  </a:lnTo>
                  <a:lnTo>
                    <a:pt x="667" y="2553"/>
                  </a:lnTo>
                  <a:lnTo>
                    <a:pt x="648" y="2447"/>
                  </a:lnTo>
                  <a:lnTo>
                    <a:pt x="641" y="2339"/>
                  </a:lnTo>
                  <a:lnTo>
                    <a:pt x="644" y="2231"/>
                  </a:lnTo>
                  <a:lnTo>
                    <a:pt x="657" y="2123"/>
                  </a:lnTo>
                  <a:lnTo>
                    <a:pt x="678" y="2018"/>
                  </a:lnTo>
                  <a:lnTo>
                    <a:pt x="711" y="1913"/>
                  </a:lnTo>
                  <a:lnTo>
                    <a:pt x="753" y="1812"/>
                  </a:lnTo>
                  <a:lnTo>
                    <a:pt x="806" y="1714"/>
                  </a:lnTo>
                  <a:lnTo>
                    <a:pt x="868" y="1620"/>
                  </a:lnTo>
                  <a:lnTo>
                    <a:pt x="940" y="1533"/>
                  </a:lnTo>
                  <a:lnTo>
                    <a:pt x="981" y="1491"/>
                  </a:lnTo>
                  <a:lnTo>
                    <a:pt x="1022" y="1450"/>
                  </a:lnTo>
                  <a:lnTo>
                    <a:pt x="1110" y="1378"/>
                  </a:lnTo>
                  <a:lnTo>
                    <a:pt x="1204" y="1315"/>
                  </a:lnTo>
                  <a:lnTo>
                    <a:pt x="1302" y="1263"/>
                  </a:lnTo>
                  <a:lnTo>
                    <a:pt x="1404" y="1222"/>
                  </a:lnTo>
                  <a:lnTo>
                    <a:pt x="1508" y="1188"/>
                  </a:lnTo>
                  <a:lnTo>
                    <a:pt x="1614" y="1167"/>
                  </a:lnTo>
                  <a:lnTo>
                    <a:pt x="1722" y="1154"/>
                  </a:lnTo>
                  <a:lnTo>
                    <a:pt x="1830" y="1151"/>
                  </a:lnTo>
                  <a:lnTo>
                    <a:pt x="1938" y="1160"/>
                  </a:lnTo>
                  <a:lnTo>
                    <a:pt x="2045" y="1177"/>
                  </a:lnTo>
                  <a:lnTo>
                    <a:pt x="2150" y="1204"/>
                  </a:lnTo>
                  <a:lnTo>
                    <a:pt x="2254" y="1242"/>
                  </a:lnTo>
                  <a:lnTo>
                    <a:pt x="2353" y="1289"/>
                  </a:lnTo>
                  <a:lnTo>
                    <a:pt x="2448" y="1347"/>
                  </a:lnTo>
                  <a:lnTo>
                    <a:pt x="2539" y="1414"/>
                  </a:lnTo>
                  <a:lnTo>
                    <a:pt x="2582" y="1452"/>
                  </a:lnTo>
                  <a:lnTo>
                    <a:pt x="2599" y="1370"/>
                  </a:lnTo>
                  <a:lnTo>
                    <a:pt x="2655" y="1210"/>
                  </a:lnTo>
                  <a:lnTo>
                    <a:pt x="2735" y="1057"/>
                  </a:lnTo>
                  <a:lnTo>
                    <a:pt x="2811" y="951"/>
                  </a:lnTo>
                  <a:lnTo>
                    <a:pt x="2870" y="883"/>
                  </a:lnTo>
                  <a:lnTo>
                    <a:pt x="2902" y="851"/>
                  </a:lnTo>
                  <a:lnTo>
                    <a:pt x="2943" y="810"/>
                  </a:lnTo>
                  <a:lnTo>
                    <a:pt x="3036" y="735"/>
                  </a:lnTo>
                  <a:lnTo>
                    <a:pt x="3132" y="671"/>
                  </a:lnTo>
                  <a:lnTo>
                    <a:pt x="3233" y="618"/>
                  </a:lnTo>
                  <a:lnTo>
                    <a:pt x="3338" y="575"/>
                  </a:lnTo>
                  <a:lnTo>
                    <a:pt x="3446" y="543"/>
                  </a:lnTo>
                  <a:lnTo>
                    <a:pt x="3555" y="523"/>
                  </a:lnTo>
                  <a:lnTo>
                    <a:pt x="3666" y="512"/>
                  </a:lnTo>
                  <a:lnTo>
                    <a:pt x="3777" y="512"/>
                  </a:lnTo>
                  <a:lnTo>
                    <a:pt x="3889" y="523"/>
                  </a:lnTo>
                  <a:lnTo>
                    <a:pt x="3999" y="543"/>
                  </a:lnTo>
                  <a:lnTo>
                    <a:pt x="4107" y="575"/>
                  </a:lnTo>
                  <a:lnTo>
                    <a:pt x="4211" y="618"/>
                  </a:lnTo>
                  <a:lnTo>
                    <a:pt x="4313" y="671"/>
                  </a:lnTo>
                  <a:lnTo>
                    <a:pt x="4409" y="735"/>
                  </a:lnTo>
                  <a:lnTo>
                    <a:pt x="4500" y="810"/>
                  </a:lnTo>
                  <a:lnTo>
                    <a:pt x="4543" y="851"/>
                  </a:lnTo>
                  <a:lnTo>
                    <a:pt x="4631" y="938"/>
                  </a:lnTo>
                  <a:lnTo>
                    <a:pt x="4648" y="856"/>
                  </a:lnTo>
                  <a:lnTo>
                    <a:pt x="4704" y="697"/>
                  </a:lnTo>
                  <a:lnTo>
                    <a:pt x="4784" y="545"/>
                  </a:lnTo>
                  <a:lnTo>
                    <a:pt x="4860" y="438"/>
                  </a:lnTo>
                  <a:lnTo>
                    <a:pt x="4918" y="371"/>
                  </a:lnTo>
                  <a:lnTo>
                    <a:pt x="4949" y="339"/>
                  </a:lnTo>
                  <a:lnTo>
                    <a:pt x="4992" y="297"/>
                  </a:lnTo>
                  <a:lnTo>
                    <a:pt x="5083" y="224"/>
                  </a:lnTo>
                  <a:lnTo>
                    <a:pt x="5180" y="159"/>
                  </a:lnTo>
                  <a:lnTo>
                    <a:pt x="5280" y="106"/>
                  </a:lnTo>
                  <a:lnTo>
                    <a:pt x="5386" y="64"/>
                  </a:lnTo>
                  <a:lnTo>
                    <a:pt x="5494" y="32"/>
                  </a:lnTo>
                  <a:lnTo>
                    <a:pt x="5603" y="11"/>
                  </a:lnTo>
                  <a:lnTo>
                    <a:pt x="5714" y="0"/>
                  </a:lnTo>
                  <a:lnTo>
                    <a:pt x="5826" y="0"/>
                  </a:lnTo>
                  <a:lnTo>
                    <a:pt x="5937" y="11"/>
                  </a:lnTo>
                  <a:lnTo>
                    <a:pt x="6047" y="32"/>
                  </a:lnTo>
                  <a:lnTo>
                    <a:pt x="6155" y="64"/>
                  </a:lnTo>
                  <a:lnTo>
                    <a:pt x="6260" y="106"/>
                  </a:lnTo>
                  <a:lnTo>
                    <a:pt x="6360" y="159"/>
                  </a:lnTo>
                  <a:lnTo>
                    <a:pt x="6457" y="224"/>
                  </a:lnTo>
                  <a:lnTo>
                    <a:pt x="6548" y="297"/>
                  </a:lnTo>
                  <a:lnTo>
                    <a:pt x="6591" y="339"/>
                  </a:lnTo>
                  <a:lnTo>
                    <a:pt x="11190" y="4938"/>
                  </a:lnTo>
                  <a:lnTo>
                    <a:pt x="11248" y="4997"/>
                  </a:lnTo>
                  <a:lnTo>
                    <a:pt x="11360" y="5121"/>
                  </a:lnTo>
                  <a:lnTo>
                    <a:pt x="11465" y="5248"/>
                  </a:lnTo>
                  <a:lnTo>
                    <a:pt x="11563" y="5380"/>
                  </a:lnTo>
                  <a:lnTo>
                    <a:pt x="11654" y="5517"/>
                  </a:lnTo>
                  <a:lnTo>
                    <a:pt x="11739" y="5657"/>
                  </a:lnTo>
                  <a:lnTo>
                    <a:pt x="11815" y="5801"/>
                  </a:lnTo>
                  <a:lnTo>
                    <a:pt x="11884" y="5947"/>
                  </a:lnTo>
                  <a:lnTo>
                    <a:pt x="11948" y="6097"/>
                  </a:lnTo>
                  <a:lnTo>
                    <a:pt x="12002" y="6251"/>
                  </a:lnTo>
                  <a:lnTo>
                    <a:pt x="12050" y="6407"/>
                  </a:lnTo>
                  <a:lnTo>
                    <a:pt x="12089" y="6565"/>
                  </a:lnTo>
                  <a:lnTo>
                    <a:pt x="12120" y="6726"/>
                  </a:lnTo>
                  <a:lnTo>
                    <a:pt x="12145" y="6889"/>
                  </a:lnTo>
                  <a:lnTo>
                    <a:pt x="12161" y="7053"/>
                  </a:lnTo>
                  <a:lnTo>
                    <a:pt x="12169" y="7220"/>
                  </a:lnTo>
                  <a:lnTo>
                    <a:pt x="12169" y="7304"/>
                  </a:lnTo>
                  <a:lnTo>
                    <a:pt x="12169" y="7387"/>
                  </a:lnTo>
                  <a:lnTo>
                    <a:pt x="12161" y="7553"/>
                  </a:lnTo>
                  <a:lnTo>
                    <a:pt x="12145" y="7719"/>
                  </a:lnTo>
                  <a:lnTo>
                    <a:pt x="12120" y="7881"/>
                  </a:lnTo>
                  <a:lnTo>
                    <a:pt x="12089" y="8041"/>
                  </a:lnTo>
                  <a:lnTo>
                    <a:pt x="12050" y="8199"/>
                  </a:lnTo>
                  <a:lnTo>
                    <a:pt x="12002" y="8356"/>
                  </a:lnTo>
                  <a:lnTo>
                    <a:pt x="11948" y="8509"/>
                  </a:lnTo>
                  <a:lnTo>
                    <a:pt x="11884" y="8659"/>
                  </a:lnTo>
                  <a:lnTo>
                    <a:pt x="11815" y="8807"/>
                  </a:lnTo>
                  <a:lnTo>
                    <a:pt x="11739" y="8950"/>
                  </a:lnTo>
                  <a:lnTo>
                    <a:pt x="11654" y="9091"/>
                  </a:lnTo>
                  <a:lnTo>
                    <a:pt x="11563" y="9226"/>
                  </a:lnTo>
                  <a:lnTo>
                    <a:pt x="11465" y="9359"/>
                  </a:lnTo>
                  <a:lnTo>
                    <a:pt x="11360" y="9487"/>
                  </a:lnTo>
                  <a:lnTo>
                    <a:pt x="11248" y="9609"/>
                  </a:lnTo>
                  <a:lnTo>
                    <a:pt x="11190" y="9670"/>
                  </a:lnTo>
                  <a:lnTo>
                    <a:pt x="10284" y="10574"/>
                  </a:lnTo>
                  <a:lnTo>
                    <a:pt x="10234" y="10624"/>
                  </a:lnTo>
                  <a:lnTo>
                    <a:pt x="10130" y="10718"/>
                  </a:lnTo>
                  <a:lnTo>
                    <a:pt x="10022" y="10806"/>
                  </a:lnTo>
                  <a:lnTo>
                    <a:pt x="9912" y="10889"/>
                  </a:lnTo>
                  <a:lnTo>
                    <a:pt x="9798" y="10966"/>
                  </a:lnTo>
                  <a:lnTo>
                    <a:pt x="9680" y="11036"/>
                  </a:lnTo>
                  <a:lnTo>
                    <a:pt x="9497" y="11133"/>
                  </a:lnTo>
                  <a:lnTo>
                    <a:pt x="9308" y="11212"/>
                  </a:lnTo>
                  <a:lnTo>
                    <a:pt x="9179" y="11258"/>
                  </a:lnTo>
                  <a:lnTo>
                    <a:pt x="9048" y="11298"/>
                  </a:lnTo>
                  <a:lnTo>
                    <a:pt x="8915" y="11331"/>
                  </a:lnTo>
                  <a:lnTo>
                    <a:pt x="8780" y="11359"/>
                  </a:lnTo>
                  <a:lnTo>
                    <a:pt x="8643" y="11379"/>
                  </a:lnTo>
                  <a:lnTo>
                    <a:pt x="8503" y="11392"/>
                  </a:lnTo>
                  <a:lnTo>
                    <a:pt x="8364" y="11399"/>
                  </a:lnTo>
                  <a:lnTo>
                    <a:pt x="8293" y="11400"/>
                  </a:lnTo>
                  <a:close/>
                </a:path>
              </a:pathLst>
            </a:custGeom>
            <a:solidFill>
              <a:srgbClr val="131112"/>
            </a:solidFill>
            <a:ln w="3175">
              <a:solidFill>
                <a:srgbClr val="545871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47"/>
          <p:cNvGrpSpPr/>
          <p:nvPr/>
        </p:nvGrpSpPr>
        <p:grpSpPr>
          <a:xfrm rot="0">
            <a:off x="7382777" y="5452669"/>
            <a:ext cx="374068" cy="354602"/>
            <a:chOff x="2124075" y="3122613"/>
            <a:chExt cx="5216525" cy="4945062"/>
          </a:xfrm>
        </p:grpSpPr>
        <p:sp>
          <p:nvSpPr>
            <p:cNvPr id="105" name="자유형 48"/>
            <p:cNvSpPr/>
            <p:nvPr/>
          </p:nvSpPr>
          <p:spPr>
            <a:xfrm>
              <a:off x="2217209" y="3257093"/>
              <a:ext cx="5015762" cy="4668927"/>
            </a:xfrm>
            <a:custGeom>
              <a:avLst/>
              <a:gdLst>
                <a:gd name="connsiteX0" fmla="*/ 2583391 w 5015762"/>
                <a:gd name="connsiteY0" fmla="*/ 95707 h 4668927"/>
                <a:gd name="connsiteX1" fmla="*/ 2329391 w 5015762"/>
                <a:gd name="connsiteY1" fmla="*/ 591007 h 4668927"/>
                <a:gd name="connsiteX2" fmla="*/ 1846791 w 5015762"/>
                <a:gd name="connsiteY2" fmla="*/ 337007 h 4668927"/>
                <a:gd name="connsiteX3" fmla="*/ 1389591 w 5015762"/>
                <a:gd name="connsiteY3" fmla="*/ 565607 h 4668927"/>
                <a:gd name="connsiteX4" fmla="*/ 1287991 w 5015762"/>
                <a:gd name="connsiteY4" fmla="*/ 908507 h 4668927"/>
                <a:gd name="connsiteX5" fmla="*/ 906991 w 5015762"/>
                <a:gd name="connsiteY5" fmla="*/ 845007 h 4668927"/>
                <a:gd name="connsiteX6" fmla="*/ 564091 w 5015762"/>
                <a:gd name="connsiteY6" fmla="*/ 959307 h 4668927"/>
                <a:gd name="connsiteX7" fmla="*/ 475191 w 5015762"/>
                <a:gd name="connsiteY7" fmla="*/ 1314907 h 4668927"/>
                <a:gd name="connsiteX8" fmla="*/ 513291 w 5015762"/>
                <a:gd name="connsiteY8" fmla="*/ 1670507 h 4668927"/>
                <a:gd name="connsiteX9" fmla="*/ 259291 w 5015762"/>
                <a:gd name="connsiteY9" fmla="*/ 1848307 h 4668927"/>
                <a:gd name="connsiteX10" fmla="*/ 5291 w 5015762"/>
                <a:gd name="connsiteY10" fmla="*/ 2216607 h 4668927"/>
                <a:gd name="connsiteX11" fmla="*/ 132291 w 5015762"/>
                <a:gd name="connsiteY11" fmla="*/ 2559507 h 4668927"/>
                <a:gd name="connsiteX12" fmla="*/ 640291 w 5015762"/>
                <a:gd name="connsiteY12" fmla="*/ 3054807 h 4668927"/>
                <a:gd name="connsiteX13" fmla="*/ 691091 w 5015762"/>
                <a:gd name="connsiteY13" fmla="*/ 3499307 h 4668927"/>
                <a:gd name="connsiteX14" fmla="*/ 665691 w 5015762"/>
                <a:gd name="connsiteY14" fmla="*/ 3854907 h 4668927"/>
                <a:gd name="connsiteX15" fmla="*/ 1173691 w 5015762"/>
                <a:gd name="connsiteY15" fmla="*/ 4540707 h 4668927"/>
                <a:gd name="connsiteX16" fmla="*/ 2024591 w 5015762"/>
                <a:gd name="connsiteY16" fmla="*/ 4667707 h 4668927"/>
                <a:gd name="connsiteX17" fmla="*/ 2557991 w 5015762"/>
                <a:gd name="connsiteY17" fmla="*/ 4604207 h 4668927"/>
                <a:gd name="connsiteX18" fmla="*/ 3243791 w 5015762"/>
                <a:gd name="connsiteY18" fmla="*/ 4591507 h 4668927"/>
                <a:gd name="connsiteX19" fmla="*/ 3700991 w 5015762"/>
                <a:gd name="connsiteY19" fmla="*/ 4464507 h 4668927"/>
                <a:gd name="connsiteX20" fmla="*/ 4450291 w 5015762"/>
                <a:gd name="connsiteY20" fmla="*/ 3778707 h 4668927"/>
                <a:gd name="connsiteX21" fmla="*/ 4970991 w 5015762"/>
                <a:gd name="connsiteY21" fmla="*/ 3016707 h 4668927"/>
                <a:gd name="connsiteX22" fmla="*/ 4983691 w 5015762"/>
                <a:gd name="connsiteY22" fmla="*/ 2445207 h 4668927"/>
                <a:gd name="connsiteX23" fmla="*/ 4932891 w 5015762"/>
                <a:gd name="connsiteY23" fmla="*/ 2064207 h 4668927"/>
                <a:gd name="connsiteX24" fmla="*/ 4729691 w 5015762"/>
                <a:gd name="connsiteY24" fmla="*/ 1721307 h 4668927"/>
                <a:gd name="connsiteX25" fmla="*/ 4323291 w 5015762"/>
                <a:gd name="connsiteY25" fmla="*/ 1340307 h 4668927"/>
                <a:gd name="connsiteX26" fmla="*/ 3650191 w 5015762"/>
                <a:gd name="connsiteY26" fmla="*/ 629107 h 4668927"/>
                <a:gd name="connsiteX27" fmla="*/ 3142191 w 5015762"/>
                <a:gd name="connsiteY27" fmla="*/ 146507 h 4668927"/>
                <a:gd name="connsiteX28" fmla="*/ 2900891 w 5015762"/>
                <a:gd name="connsiteY28" fmla="*/ 19507 h 4668927"/>
                <a:gd name="connsiteX29" fmla="*/ 2735791 w 5015762"/>
                <a:gd name="connsiteY29" fmla="*/ 6807 h 4668927"/>
                <a:gd name="connsiteX30" fmla="*/ 2583391 w 5015762"/>
                <a:gd name="connsiteY30" fmla="*/ 95707 h 466892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015762" h="4668927">
                  <a:moveTo>
                    <a:pt x="2583391" y="95707"/>
                  </a:moveTo>
                  <a:cubicBezTo>
                    <a:pt x="2515658" y="193074"/>
                    <a:pt x="2452158" y="550790"/>
                    <a:pt x="2329391" y="591007"/>
                  </a:cubicBezTo>
                  <a:cubicBezTo>
                    <a:pt x="2206624" y="631224"/>
                    <a:pt x="2003424" y="341240"/>
                    <a:pt x="1846791" y="337007"/>
                  </a:cubicBezTo>
                  <a:cubicBezTo>
                    <a:pt x="1690158" y="332774"/>
                    <a:pt x="1482724" y="470357"/>
                    <a:pt x="1389591" y="565607"/>
                  </a:cubicBezTo>
                  <a:cubicBezTo>
                    <a:pt x="1296458" y="660857"/>
                    <a:pt x="1368424" y="861940"/>
                    <a:pt x="1287991" y="908507"/>
                  </a:cubicBezTo>
                  <a:cubicBezTo>
                    <a:pt x="1207558" y="955074"/>
                    <a:pt x="1027641" y="836540"/>
                    <a:pt x="906991" y="845007"/>
                  </a:cubicBezTo>
                  <a:cubicBezTo>
                    <a:pt x="786341" y="853474"/>
                    <a:pt x="636058" y="880990"/>
                    <a:pt x="564091" y="959307"/>
                  </a:cubicBezTo>
                  <a:cubicBezTo>
                    <a:pt x="492124" y="1037624"/>
                    <a:pt x="483658" y="1196374"/>
                    <a:pt x="475191" y="1314907"/>
                  </a:cubicBezTo>
                  <a:cubicBezTo>
                    <a:pt x="466724" y="1433440"/>
                    <a:pt x="549274" y="1581607"/>
                    <a:pt x="513291" y="1670507"/>
                  </a:cubicBezTo>
                  <a:cubicBezTo>
                    <a:pt x="477308" y="1759407"/>
                    <a:pt x="343957" y="1757291"/>
                    <a:pt x="259291" y="1848307"/>
                  </a:cubicBezTo>
                  <a:cubicBezTo>
                    <a:pt x="174625" y="1939323"/>
                    <a:pt x="26458" y="2098074"/>
                    <a:pt x="5291" y="2216607"/>
                  </a:cubicBezTo>
                  <a:cubicBezTo>
                    <a:pt x="-15876" y="2335140"/>
                    <a:pt x="26458" y="2419807"/>
                    <a:pt x="132291" y="2559507"/>
                  </a:cubicBezTo>
                  <a:cubicBezTo>
                    <a:pt x="238124" y="2699207"/>
                    <a:pt x="547158" y="2898174"/>
                    <a:pt x="640291" y="3054807"/>
                  </a:cubicBezTo>
                  <a:cubicBezTo>
                    <a:pt x="733424" y="3211440"/>
                    <a:pt x="686858" y="3365957"/>
                    <a:pt x="691091" y="3499307"/>
                  </a:cubicBezTo>
                  <a:cubicBezTo>
                    <a:pt x="695324" y="3632657"/>
                    <a:pt x="585258" y="3681340"/>
                    <a:pt x="665691" y="3854907"/>
                  </a:cubicBezTo>
                  <a:cubicBezTo>
                    <a:pt x="746124" y="4028474"/>
                    <a:pt x="947208" y="4405240"/>
                    <a:pt x="1173691" y="4540707"/>
                  </a:cubicBezTo>
                  <a:cubicBezTo>
                    <a:pt x="1400174" y="4676174"/>
                    <a:pt x="1793874" y="4657124"/>
                    <a:pt x="2024591" y="4667707"/>
                  </a:cubicBezTo>
                  <a:cubicBezTo>
                    <a:pt x="2255308" y="4678290"/>
                    <a:pt x="2354791" y="4616907"/>
                    <a:pt x="2557991" y="4604207"/>
                  </a:cubicBezTo>
                  <a:cubicBezTo>
                    <a:pt x="2761191" y="4591507"/>
                    <a:pt x="3053291" y="4614790"/>
                    <a:pt x="3243791" y="4591507"/>
                  </a:cubicBezTo>
                  <a:cubicBezTo>
                    <a:pt x="3434291" y="4568224"/>
                    <a:pt x="3499908" y="4599974"/>
                    <a:pt x="3700991" y="4464507"/>
                  </a:cubicBezTo>
                  <a:cubicBezTo>
                    <a:pt x="3902074" y="4329040"/>
                    <a:pt x="4238624" y="4020007"/>
                    <a:pt x="4450291" y="3778707"/>
                  </a:cubicBezTo>
                  <a:cubicBezTo>
                    <a:pt x="4661958" y="3537407"/>
                    <a:pt x="4882091" y="3238957"/>
                    <a:pt x="4970991" y="3016707"/>
                  </a:cubicBezTo>
                  <a:cubicBezTo>
                    <a:pt x="5059891" y="2794457"/>
                    <a:pt x="4990041" y="2603957"/>
                    <a:pt x="4983691" y="2445207"/>
                  </a:cubicBezTo>
                  <a:cubicBezTo>
                    <a:pt x="4977341" y="2286457"/>
                    <a:pt x="4975224" y="2184857"/>
                    <a:pt x="4932891" y="2064207"/>
                  </a:cubicBezTo>
                  <a:cubicBezTo>
                    <a:pt x="4890558" y="1943557"/>
                    <a:pt x="4831291" y="1841957"/>
                    <a:pt x="4729691" y="1721307"/>
                  </a:cubicBezTo>
                  <a:cubicBezTo>
                    <a:pt x="4628091" y="1600657"/>
                    <a:pt x="4503208" y="1522340"/>
                    <a:pt x="4323291" y="1340307"/>
                  </a:cubicBezTo>
                  <a:cubicBezTo>
                    <a:pt x="4143374" y="1158274"/>
                    <a:pt x="3847041" y="828074"/>
                    <a:pt x="3650191" y="629107"/>
                  </a:cubicBezTo>
                  <a:cubicBezTo>
                    <a:pt x="3453341" y="430140"/>
                    <a:pt x="3267074" y="248107"/>
                    <a:pt x="3142191" y="146507"/>
                  </a:cubicBezTo>
                  <a:cubicBezTo>
                    <a:pt x="3017308" y="44907"/>
                    <a:pt x="2968624" y="42790"/>
                    <a:pt x="2900891" y="19507"/>
                  </a:cubicBezTo>
                  <a:cubicBezTo>
                    <a:pt x="2833158" y="-3776"/>
                    <a:pt x="2792941" y="-3776"/>
                    <a:pt x="2735791" y="6807"/>
                  </a:cubicBezTo>
                  <a:cubicBezTo>
                    <a:pt x="2678641" y="17390"/>
                    <a:pt x="2651124" y="-1660"/>
                    <a:pt x="2583391" y="95707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rgbClr val="5458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Freeform 9"/>
            <p:cNvSpPr>
              <a:spLocks noEditPoints="1"/>
            </p:cNvSpPr>
            <p:nvPr/>
          </p:nvSpPr>
          <p:spPr>
            <a:xfrm>
              <a:off x="2124075" y="3122613"/>
              <a:ext cx="5216525" cy="4945062"/>
            </a:xfrm>
            <a:custGeom>
              <a:avLst/>
              <a:gdLst>
                <a:gd name="T0" fmla="*/ 1844 w 9858"/>
                <a:gd name="T1" fmla="*/ 7818 h 9345"/>
                <a:gd name="T2" fmla="*/ 2683 w 9858"/>
                <a:gd name="T3" fmla="*/ 8657 h 9345"/>
                <a:gd name="T4" fmla="*/ 6097 w 9858"/>
                <a:gd name="T5" fmla="*/ 8831 h 9345"/>
                <a:gd name="T6" fmla="*/ 7529 w 9858"/>
                <a:gd name="T7" fmla="*/ 8238 h 9345"/>
                <a:gd name="T8" fmla="*/ 8911 w 9858"/>
                <a:gd name="T9" fmla="*/ 6764 h 9345"/>
                <a:gd name="T10" fmla="*/ 9278 w 9858"/>
                <a:gd name="T11" fmla="*/ 5876 h 9345"/>
                <a:gd name="T12" fmla="*/ 9340 w 9858"/>
                <a:gd name="T13" fmla="*/ 5039 h 9345"/>
                <a:gd name="T14" fmla="*/ 9105 w 9858"/>
                <a:gd name="T15" fmla="*/ 4102 h 9345"/>
                <a:gd name="T16" fmla="*/ 8567 w 9858"/>
                <a:gd name="T17" fmla="*/ 3297 h 9345"/>
                <a:gd name="T18" fmla="*/ 5575 w 9858"/>
                <a:gd name="T19" fmla="*/ 519 h 9345"/>
                <a:gd name="T20" fmla="*/ 5007 w 9858"/>
                <a:gd name="T21" fmla="*/ 749 h 9345"/>
                <a:gd name="T22" fmla="*/ 5007 w 9858"/>
                <a:gd name="T23" fmla="*/ 1570 h 9345"/>
                <a:gd name="T24" fmla="*/ 5251 w 9858"/>
                <a:gd name="T25" fmla="*/ 1922 h 9345"/>
                <a:gd name="T26" fmla="*/ 5114 w 9858"/>
                <a:gd name="T27" fmla="*/ 2150 h 9345"/>
                <a:gd name="T28" fmla="*/ 4814 w 9858"/>
                <a:gd name="T29" fmla="*/ 2104 h 9345"/>
                <a:gd name="T30" fmla="*/ 3406 w 9858"/>
                <a:gd name="T31" fmla="*/ 1177 h 9345"/>
                <a:gd name="T32" fmla="*/ 2945 w 9858"/>
                <a:gd name="T33" fmla="*/ 1735 h 9345"/>
                <a:gd name="T34" fmla="*/ 3896 w 9858"/>
                <a:gd name="T35" fmla="*/ 3021 h 9345"/>
                <a:gd name="T36" fmla="*/ 3960 w 9858"/>
                <a:gd name="T37" fmla="*/ 3276 h 9345"/>
                <a:gd name="T38" fmla="*/ 3740 w 9858"/>
                <a:gd name="T39" fmla="*/ 3459 h 9345"/>
                <a:gd name="T40" fmla="*/ 2338 w 9858"/>
                <a:gd name="T41" fmla="*/ 2190 h 9345"/>
                <a:gd name="T42" fmla="*/ 1517 w 9858"/>
                <a:gd name="T43" fmla="*/ 2190 h 9345"/>
                <a:gd name="T44" fmla="*/ 1305 w 9858"/>
                <a:gd name="T45" fmla="*/ 2880 h 9345"/>
                <a:gd name="T46" fmla="*/ 2680 w 9858"/>
                <a:gd name="T47" fmla="*/ 4410 h 9345"/>
                <a:gd name="T48" fmla="*/ 2615 w 9858"/>
                <a:gd name="T49" fmla="*/ 4664 h 9345"/>
                <a:gd name="T50" fmla="*/ 2316 w 9858"/>
                <a:gd name="T51" fmla="*/ 4710 h 9345"/>
                <a:gd name="T52" fmla="*/ 1347 w 9858"/>
                <a:gd name="T53" fmla="*/ 3869 h 9345"/>
                <a:gd name="T54" fmla="*/ 700 w 9858"/>
                <a:gd name="T55" fmla="*/ 4029 h 9345"/>
                <a:gd name="T56" fmla="*/ 538 w 9858"/>
                <a:gd name="T57" fmla="*/ 4677 h 9345"/>
                <a:gd name="T58" fmla="*/ 2680 w 9858"/>
                <a:gd name="T59" fmla="*/ 6969 h 9345"/>
                <a:gd name="T60" fmla="*/ 2615 w 9858"/>
                <a:gd name="T61" fmla="*/ 7223 h 9345"/>
                <a:gd name="T62" fmla="*/ 2316 w 9858"/>
                <a:gd name="T63" fmla="*/ 7269 h 9345"/>
                <a:gd name="T64" fmla="*/ 3108 w 9858"/>
                <a:gd name="T65" fmla="*/ 9320 h 9345"/>
                <a:gd name="T66" fmla="*/ 1754 w 9858"/>
                <a:gd name="T67" fmla="*/ 8591 h 9345"/>
                <a:gd name="T68" fmla="*/ 1157 w 9858"/>
                <a:gd name="T69" fmla="*/ 7160 h 9345"/>
                <a:gd name="T70" fmla="*/ 106 w 9858"/>
                <a:gd name="T71" fmla="*/ 4976 h 9345"/>
                <a:gd name="T72" fmla="*/ 32 w 9858"/>
                <a:gd name="T73" fmla="*/ 4210 h 9345"/>
                <a:gd name="T74" fmla="*/ 371 w 9858"/>
                <a:gd name="T75" fmla="*/ 3634 h 9345"/>
                <a:gd name="T76" fmla="*/ 919 w 9858"/>
                <a:gd name="T77" fmla="*/ 3351 h 9345"/>
                <a:gd name="T78" fmla="*/ 775 w 9858"/>
                <a:gd name="T79" fmla="*/ 2834 h 9345"/>
                <a:gd name="T80" fmla="*/ 895 w 9858"/>
                <a:gd name="T81" fmla="*/ 2163 h 9345"/>
                <a:gd name="T82" fmla="*/ 1288 w 9858"/>
                <a:gd name="T83" fmla="*/ 1727 h 9345"/>
                <a:gd name="T84" fmla="*/ 2012 w 9858"/>
                <a:gd name="T85" fmla="*/ 1537 h 9345"/>
                <a:gd name="T86" fmla="*/ 2466 w 9858"/>
                <a:gd name="T87" fmla="*/ 1516 h 9345"/>
                <a:gd name="T88" fmla="*/ 2771 w 9858"/>
                <a:gd name="T89" fmla="*/ 978 h 9345"/>
                <a:gd name="T90" fmla="*/ 3403 w 9858"/>
                <a:gd name="T91" fmla="*/ 654 h 9345"/>
                <a:gd name="T92" fmla="*/ 4142 w 9858"/>
                <a:gd name="T93" fmla="*/ 776 h 9345"/>
                <a:gd name="T94" fmla="*/ 4630 w 9858"/>
                <a:gd name="T95" fmla="*/ 402 h 9345"/>
                <a:gd name="T96" fmla="*/ 5235 w 9858"/>
                <a:gd name="T97" fmla="*/ 32 h 9345"/>
                <a:gd name="T98" fmla="*/ 6001 w 9858"/>
                <a:gd name="T99" fmla="*/ 106 h 9345"/>
                <a:gd name="T100" fmla="*/ 9049 w 9858"/>
                <a:gd name="T101" fmla="*/ 3068 h 9345"/>
                <a:gd name="T102" fmla="*/ 9637 w 9858"/>
                <a:gd name="T103" fmla="*/ 4045 h 9345"/>
                <a:gd name="T104" fmla="*/ 9858 w 9858"/>
                <a:gd name="T105" fmla="*/ 5166 h 9345"/>
                <a:gd name="T106" fmla="*/ 9739 w 9858"/>
                <a:gd name="T107" fmla="*/ 6146 h 9345"/>
                <a:gd name="T108" fmla="*/ 9252 w 9858"/>
                <a:gd name="T109" fmla="*/ 7173 h 9345"/>
                <a:gd name="T110" fmla="*/ 7819 w 9858"/>
                <a:gd name="T111" fmla="*/ 8664 h 9345"/>
                <a:gd name="T112" fmla="*/ 6737 w 9858"/>
                <a:gd name="T113" fmla="*/ 9245 h 934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858" h="9345">
                  <a:moveTo>
                    <a:pt x="1666" y="6636"/>
                  </a:moveTo>
                  <a:lnTo>
                    <a:pt x="1666" y="7042"/>
                  </a:lnTo>
                  <a:lnTo>
                    <a:pt x="1668" y="7134"/>
                  </a:lnTo>
                  <a:lnTo>
                    <a:pt x="1687" y="7314"/>
                  </a:lnTo>
                  <a:lnTo>
                    <a:pt x="1723" y="7490"/>
                  </a:lnTo>
                  <a:lnTo>
                    <a:pt x="1776" y="7658"/>
                  </a:lnTo>
                  <a:lnTo>
                    <a:pt x="1844" y="7818"/>
                  </a:lnTo>
                  <a:lnTo>
                    <a:pt x="1926" y="7971"/>
                  </a:lnTo>
                  <a:lnTo>
                    <a:pt x="2024" y="8113"/>
                  </a:lnTo>
                  <a:lnTo>
                    <a:pt x="2133" y="8247"/>
                  </a:lnTo>
                  <a:lnTo>
                    <a:pt x="2254" y="8368"/>
                  </a:lnTo>
                  <a:lnTo>
                    <a:pt x="2386" y="8477"/>
                  </a:lnTo>
                  <a:lnTo>
                    <a:pt x="2530" y="8574"/>
                  </a:lnTo>
                  <a:lnTo>
                    <a:pt x="2683" y="8657"/>
                  </a:lnTo>
                  <a:lnTo>
                    <a:pt x="2843" y="8725"/>
                  </a:lnTo>
                  <a:lnTo>
                    <a:pt x="3011" y="8778"/>
                  </a:lnTo>
                  <a:lnTo>
                    <a:pt x="3186" y="8814"/>
                  </a:lnTo>
                  <a:lnTo>
                    <a:pt x="3367" y="8831"/>
                  </a:lnTo>
                  <a:lnTo>
                    <a:pt x="3459" y="8833"/>
                  </a:lnTo>
                  <a:lnTo>
                    <a:pt x="5982" y="8833"/>
                  </a:lnTo>
                  <a:lnTo>
                    <a:pt x="6097" y="8831"/>
                  </a:lnTo>
                  <a:lnTo>
                    <a:pt x="6325" y="8810"/>
                  </a:lnTo>
                  <a:lnTo>
                    <a:pt x="6545" y="8765"/>
                  </a:lnTo>
                  <a:lnTo>
                    <a:pt x="6761" y="8700"/>
                  </a:lnTo>
                  <a:lnTo>
                    <a:pt x="6967" y="8616"/>
                  </a:lnTo>
                  <a:lnTo>
                    <a:pt x="7166" y="8509"/>
                  </a:lnTo>
                  <a:lnTo>
                    <a:pt x="7353" y="8384"/>
                  </a:lnTo>
                  <a:lnTo>
                    <a:pt x="7529" y="8238"/>
                  </a:lnTo>
                  <a:lnTo>
                    <a:pt x="7612" y="8159"/>
                  </a:lnTo>
                  <a:lnTo>
                    <a:pt x="8516" y="7254"/>
                  </a:lnTo>
                  <a:lnTo>
                    <a:pt x="8567" y="7203"/>
                  </a:lnTo>
                  <a:lnTo>
                    <a:pt x="8662" y="7100"/>
                  </a:lnTo>
                  <a:lnTo>
                    <a:pt x="8750" y="6990"/>
                  </a:lnTo>
                  <a:lnTo>
                    <a:pt x="8833" y="6879"/>
                  </a:lnTo>
                  <a:lnTo>
                    <a:pt x="8911" y="6764"/>
                  </a:lnTo>
                  <a:lnTo>
                    <a:pt x="8982" y="6645"/>
                  </a:lnTo>
                  <a:lnTo>
                    <a:pt x="9046" y="6524"/>
                  </a:lnTo>
                  <a:lnTo>
                    <a:pt x="9105" y="6398"/>
                  </a:lnTo>
                  <a:lnTo>
                    <a:pt x="9159" y="6272"/>
                  </a:lnTo>
                  <a:lnTo>
                    <a:pt x="9205" y="6142"/>
                  </a:lnTo>
                  <a:lnTo>
                    <a:pt x="9245" y="6010"/>
                  </a:lnTo>
                  <a:lnTo>
                    <a:pt x="9278" y="5876"/>
                  </a:lnTo>
                  <a:lnTo>
                    <a:pt x="9305" y="5739"/>
                  </a:lnTo>
                  <a:lnTo>
                    <a:pt x="9326" y="5601"/>
                  </a:lnTo>
                  <a:lnTo>
                    <a:pt x="9340" y="5461"/>
                  </a:lnTo>
                  <a:lnTo>
                    <a:pt x="9346" y="5322"/>
                  </a:lnTo>
                  <a:lnTo>
                    <a:pt x="9347" y="5251"/>
                  </a:lnTo>
                  <a:lnTo>
                    <a:pt x="9346" y="5179"/>
                  </a:lnTo>
                  <a:lnTo>
                    <a:pt x="9340" y="5039"/>
                  </a:lnTo>
                  <a:lnTo>
                    <a:pt x="9326" y="4900"/>
                  </a:lnTo>
                  <a:lnTo>
                    <a:pt x="9305" y="4761"/>
                  </a:lnTo>
                  <a:lnTo>
                    <a:pt x="9278" y="4625"/>
                  </a:lnTo>
                  <a:lnTo>
                    <a:pt x="9245" y="4491"/>
                  </a:lnTo>
                  <a:lnTo>
                    <a:pt x="9205" y="4360"/>
                  </a:lnTo>
                  <a:lnTo>
                    <a:pt x="9159" y="4229"/>
                  </a:lnTo>
                  <a:lnTo>
                    <a:pt x="9105" y="4102"/>
                  </a:lnTo>
                  <a:lnTo>
                    <a:pt x="9046" y="3977"/>
                  </a:lnTo>
                  <a:lnTo>
                    <a:pt x="8982" y="3856"/>
                  </a:lnTo>
                  <a:lnTo>
                    <a:pt x="8911" y="3736"/>
                  </a:lnTo>
                  <a:lnTo>
                    <a:pt x="8833" y="3621"/>
                  </a:lnTo>
                  <a:lnTo>
                    <a:pt x="8750" y="3510"/>
                  </a:lnTo>
                  <a:lnTo>
                    <a:pt x="8662" y="3401"/>
                  </a:lnTo>
                  <a:lnTo>
                    <a:pt x="8567" y="3297"/>
                  </a:lnTo>
                  <a:lnTo>
                    <a:pt x="8516" y="3247"/>
                  </a:lnTo>
                  <a:lnTo>
                    <a:pt x="5971" y="700"/>
                  </a:lnTo>
                  <a:lnTo>
                    <a:pt x="5947" y="679"/>
                  </a:lnTo>
                  <a:lnTo>
                    <a:pt x="5897" y="638"/>
                  </a:lnTo>
                  <a:lnTo>
                    <a:pt x="5816" y="588"/>
                  </a:lnTo>
                  <a:lnTo>
                    <a:pt x="5698" y="542"/>
                  </a:lnTo>
                  <a:lnTo>
                    <a:pt x="5575" y="519"/>
                  </a:lnTo>
                  <a:lnTo>
                    <a:pt x="5448" y="519"/>
                  </a:lnTo>
                  <a:lnTo>
                    <a:pt x="5324" y="542"/>
                  </a:lnTo>
                  <a:lnTo>
                    <a:pt x="5207" y="588"/>
                  </a:lnTo>
                  <a:lnTo>
                    <a:pt x="5125" y="638"/>
                  </a:lnTo>
                  <a:lnTo>
                    <a:pt x="5076" y="679"/>
                  </a:lnTo>
                  <a:lnTo>
                    <a:pt x="5052" y="700"/>
                  </a:lnTo>
                  <a:lnTo>
                    <a:pt x="5007" y="749"/>
                  </a:lnTo>
                  <a:lnTo>
                    <a:pt x="4935" y="857"/>
                  </a:lnTo>
                  <a:lnTo>
                    <a:pt x="4888" y="975"/>
                  </a:lnTo>
                  <a:lnTo>
                    <a:pt x="4865" y="1097"/>
                  </a:lnTo>
                  <a:lnTo>
                    <a:pt x="4865" y="1221"/>
                  </a:lnTo>
                  <a:lnTo>
                    <a:pt x="4888" y="1345"/>
                  </a:lnTo>
                  <a:lnTo>
                    <a:pt x="4935" y="1462"/>
                  </a:lnTo>
                  <a:lnTo>
                    <a:pt x="5007" y="1570"/>
                  </a:lnTo>
                  <a:lnTo>
                    <a:pt x="5052" y="1619"/>
                  </a:lnTo>
                  <a:lnTo>
                    <a:pt x="5176" y="1742"/>
                  </a:lnTo>
                  <a:lnTo>
                    <a:pt x="5194" y="1761"/>
                  </a:lnTo>
                  <a:lnTo>
                    <a:pt x="5222" y="1804"/>
                  </a:lnTo>
                  <a:lnTo>
                    <a:pt x="5240" y="1850"/>
                  </a:lnTo>
                  <a:lnTo>
                    <a:pt x="5249" y="1898"/>
                  </a:lnTo>
                  <a:lnTo>
                    <a:pt x="5251" y="1922"/>
                  </a:lnTo>
                  <a:lnTo>
                    <a:pt x="5249" y="1948"/>
                  </a:lnTo>
                  <a:lnTo>
                    <a:pt x="5240" y="1996"/>
                  </a:lnTo>
                  <a:lnTo>
                    <a:pt x="5222" y="2042"/>
                  </a:lnTo>
                  <a:lnTo>
                    <a:pt x="5193" y="2085"/>
                  </a:lnTo>
                  <a:lnTo>
                    <a:pt x="5176" y="2104"/>
                  </a:lnTo>
                  <a:lnTo>
                    <a:pt x="5157" y="2123"/>
                  </a:lnTo>
                  <a:lnTo>
                    <a:pt x="5114" y="2150"/>
                  </a:lnTo>
                  <a:lnTo>
                    <a:pt x="5068" y="2169"/>
                  </a:lnTo>
                  <a:lnTo>
                    <a:pt x="5019" y="2179"/>
                  </a:lnTo>
                  <a:lnTo>
                    <a:pt x="4970" y="2179"/>
                  </a:lnTo>
                  <a:lnTo>
                    <a:pt x="4922" y="2169"/>
                  </a:lnTo>
                  <a:lnTo>
                    <a:pt x="4876" y="2150"/>
                  </a:lnTo>
                  <a:lnTo>
                    <a:pt x="4833" y="2123"/>
                  </a:lnTo>
                  <a:lnTo>
                    <a:pt x="4814" y="2104"/>
                  </a:lnTo>
                  <a:lnTo>
                    <a:pt x="4051" y="1341"/>
                  </a:lnTo>
                  <a:lnTo>
                    <a:pt x="4002" y="1296"/>
                  </a:lnTo>
                  <a:lnTo>
                    <a:pt x="3894" y="1224"/>
                  </a:lnTo>
                  <a:lnTo>
                    <a:pt x="3776" y="1177"/>
                  </a:lnTo>
                  <a:lnTo>
                    <a:pt x="3654" y="1154"/>
                  </a:lnTo>
                  <a:lnTo>
                    <a:pt x="3528" y="1154"/>
                  </a:lnTo>
                  <a:lnTo>
                    <a:pt x="3406" y="1177"/>
                  </a:lnTo>
                  <a:lnTo>
                    <a:pt x="3289" y="1224"/>
                  </a:lnTo>
                  <a:lnTo>
                    <a:pt x="3181" y="1296"/>
                  </a:lnTo>
                  <a:lnTo>
                    <a:pt x="3132" y="1341"/>
                  </a:lnTo>
                  <a:lnTo>
                    <a:pt x="3088" y="1388"/>
                  </a:lnTo>
                  <a:lnTo>
                    <a:pt x="3017" y="1493"/>
                  </a:lnTo>
                  <a:lnTo>
                    <a:pt x="2970" y="1610"/>
                  </a:lnTo>
                  <a:lnTo>
                    <a:pt x="2945" y="1735"/>
                  </a:lnTo>
                  <a:lnTo>
                    <a:pt x="2942" y="1800"/>
                  </a:lnTo>
                  <a:lnTo>
                    <a:pt x="2945" y="1865"/>
                  </a:lnTo>
                  <a:lnTo>
                    <a:pt x="2970" y="1989"/>
                  </a:lnTo>
                  <a:lnTo>
                    <a:pt x="3017" y="2105"/>
                  </a:lnTo>
                  <a:lnTo>
                    <a:pt x="3088" y="2212"/>
                  </a:lnTo>
                  <a:lnTo>
                    <a:pt x="3132" y="2258"/>
                  </a:lnTo>
                  <a:lnTo>
                    <a:pt x="3896" y="3021"/>
                  </a:lnTo>
                  <a:lnTo>
                    <a:pt x="3914" y="3041"/>
                  </a:lnTo>
                  <a:lnTo>
                    <a:pt x="3942" y="3084"/>
                  </a:lnTo>
                  <a:lnTo>
                    <a:pt x="3960" y="3130"/>
                  </a:lnTo>
                  <a:lnTo>
                    <a:pt x="3970" y="3178"/>
                  </a:lnTo>
                  <a:lnTo>
                    <a:pt x="3970" y="3202"/>
                  </a:lnTo>
                  <a:lnTo>
                    <a:pt x="3970" y="3227"/>
                  </a:lnTo>
                  <a:lnTo>
                    <a:pt x="3960" y="3276"/>
                  </a:lnTo>
                  <a:lnTo>
                    <a:pt x="3942" y="3322"/>
                  </a:lnTo>
                  <a:lnTo>
                    <a:pt x="3914" y="3365"/>
                  </a:lnTo>
                  <a:lnTo>
                    <a:pt x="3896" y="3384"/>
                  </a:lnTo>
                  <a:lnTo>
                    <a:pt x="3877" y="3402"/>
                  </a:lnTo>
                  <a:lnTo>
                    <a:pt x="3834" y="3430"/>
                  </a:lnTo>
                  <a:lnTo>
                    <a:pt x="3788" y="3448"/>
                  </a:lnTo>
                  <a:lnTo>
                    <a:pt x="3740" y="3459"/>
                  </a:lnTo>
                  <a:lnTo>
                    <a:pt x="3690" y="3459"/>
                  </a:lnTo>
                  <a:lnTo>
                    <a:pt x="3642" y="3448"/>
                  </a:lnTo>
                  <a:lnTo>
                    <a:pt x="3596" y="3430"/>
                  </a:lnTo>
                  <a:lnTo>
                    <a:pt x="3553" y="3402"/>
                  </a:lnTo>
                  <a:lnTo>
                    <a:pt x="3534" y="3384"/>
                  </a:lnTo>
                  <a:lnTo>
                    <a:pt x="2386" y="2236"/>
                  </a:lnTo>
                  <a:lnTo>
                    <a:pt x="2338" y="2190"/>
                  </a:lnTo>
                  <a:lnTo>
                    <a:pt x="2230" y="2120"/>
                  </a:lnTo>
                  <a:lnTo>
                    <a:pt x="2113" y="2072"/>
                  </a:lnTo>
                  <a:lnTo>
                    <a:pt x="1989" y="2049"/>
                  </a:lnTo>
                  <a:lnTo>
                    <a:pt x="1865" y="2049"/>
                  </a:lnTo>
                  <a:lnTo>
                    <a:pt x="1743" y="2072"/>
                  </a:lnTo>
                  <a:lnTo>
                    <a:pt x="1625" y="2120"/>
                  </a:lnTo>
                  <a:lnTo>
                    <a:pt x="1517" y="2190"/>
                  </a:lnTo>
                  <a:lnTo>
                    <a:pt x="1468" y="2236"/>
                  </a:lnTo>
                  <a:lnTo>
                    <a:pt x="1423" y="2285"/>
                  </a:lnTo>
                  <a:lnTo>
                    <a:pt x="1351" y="2393"/>
                  </a:lnTo>
                  <a:lnTo>
                    <a:pt x="1305" y="2510"/>
                  </a:lnTo>
                  <a:lnTo>
                    <a:pt x="1281" y="2634"/>
                  </a:lnTo>
                  <a:lnTo>
                    <a:pt x="1281" y="2757"/>
                  </a:lnTo>
                  <a:lnTo>
                    <a:pt x="1305" y="2880"/>
                  </a:lnTo>
                  <a:lnTo>
                    <a:pt x="1351" y="2998"/>
                  </a:lnTo>
                  <a:lnTo>
                    <a:pt x="1423" y="3106"/>
                  </a:lnTo>
                  <a:lnTo>
                    <a:pt x="1468" y="3155"/>
                  </a:lnTo>
                  <a:lnTo>
                    <a:pt x="2615" y="4301"/>
                  </a:lnTo>
                  <a:lnTo>
                    <a:pt x="2634" y="4321"/>
                  </a:lnTo>
                  <a:lnTo>
                    <a:pt x="2661" y="4363"/>
                  </a:lnTo>
                  <a:lnTo>
                    <a:pt x="2680" y="4410"/>
                  </a:lnTo>
                  <a:lnTo>
                    <a:pt x="2690" y="4458"/>
                  </a:lnTo>
                  <a:lnTo>
                    <a:pt x="2690" y="4482"/>
                  </a:lnTo>
                  <a:lnTo>
                    <a:pt x="2690" y="4507"/>
                  </a:lnTo>
                  <a:lnTo>
                    <a:pt x="2680" y="4556"/>
                  </a:lnTo>
                  <a:lnTo>
                    <a:pt x="2661" y="4602"/>
                  </a:lnTo>
                  <a:lnTo>
                    <a:pt x="2634" y="4645"/>
                  </a:lnTo>
                  <a:lnTo>
                    <a:pt x="2615" y="4664"/>
                  </a:lnTo>
                  <a:lnTo>
                    <a:pt x="2597" y="4682"/>
                  </a:lnTo>
                  <a:lnTo>
                    <a:pt x="2553" y="4710"/>
                  </a:lnTo>
                  <a:lnTo>
                    <a:pt x="2507" y="4728"/>
                  </a:lnTo>
                  <a:lnTo>
                    <a:pt x="2460" y="4738"/>
                  </a:lnTo>
                  <a:lnTo>
                    <a:pt x="2410" y="4738"/>
                  </a:lnTo>
                  <a:lnTo>
                    <a:pt x="2362" y="4728"/>
                  </a:lnTo>
                  <a:lnTo>
                    <a:pt x="2316" y="4710"/>
                  </a:lnTo>
                  <a:lnTo>
                    <a:pt x="2273" y="4682"/>
                  </a:lnTo>
                  <a:lnTo>
                    <a:pt x="2254" y="4664"/>
                  </a:lnTo>
                  <a:lnTo>
                    <a:pt x="1619" y="4029"/>
                  </a:lnTo>
                  <a:lnTo>
                    <a:pt x="1594" y="4006"/>
                  </a:lnTo>
                  <a:lnTo>
                    <a:pt x="1546" y="3965"/>
                  </a:lnTo>
                  <a:lnTo>
                    <a:pt x="1463" y="3915"/>
                  </a:lnTo>
                  <a:lnTo>
                    <a:pt x="1347" y="3869"/>
                  </a:lnTo>
                  <a:lnTo>
                    <a:pt x="1223" y="3846"/>
                  </a:lnTo>
                  <a:lnTo>
                    <a:pt x="1096" y="3846"/>
                  </a:lnTo>
                  <a:lnTo>
                    <a:pt x="972" y="3869"/>
                  </a:lnTo>
                  <a:lnTo>
                    <a:pt x="854" y="3915"/>
                  </a:lnTo>
                  <a:lnTo>
                    <a:pt x="774" y="3965"/>
                  </a:lnTo>
                  <a:lnTo>
                    <a:pt x="723" y="4006"/>
                  </a:lnTo>
                  <a:lnTo>
                    <a:pt x="700" y="4029"/>
                  </a:lnTo>
                  <a:lnTo>
                    <a:pt x="656" y="4076"/>
                  </a:lnTo>
                  <a:lnTo>
                    <a:pt x="585" y="4181"/>
                  </a:lnTo>
                  <a:lnTo>
                    <a:pt x="538" y="4298"/>
                  </a:lnTo>
                  <a:lnTo>
                    <a:pt x="513" y="4423"/>
                  </a:lnTo>
                  <a:lnTo>
                    <a:pt x="510" y="4487"/>
                  </a:lnTo>
                  <a:lnTo>
                    <a:pt x="513" y="4551"/>
                  </a:lnTo>
                  <a:lnTo>
                    <a:pt x="538" y="4677"/>
                  </a:lnTo>
                  <a:lnTo>
                    <a:pt x="585" y="4793"/>
                  </a:lnTo>
                  <a:lnTo>
                    <a:pt x="656" y="4898"/>
                  </a:lnTo>
                  <a:lnTo>
                    <a:pt x="700" y="4946"/>
                  </a:lnTo>
                  <a:lnTo>
                    <a:pt x="2615" y="6861"/>
                  </a:lnTo>
                  <a:lnTo>
                    <a:pt x="2634" y="6881"/>
                  </a:lnTo>
                  <a:lnTo>
                    <a:pt x="2661" y="6922"/>
                  </a:lnTo>
                  <a:lnTo>
                    <a:pt x="2680" y="6969"/>
                  </a:lnTo>
                  <a:lnTo>
                    <a:pt x="2690" y="7017"/>
                  </a:lnTo>
                  <a:lnTo>
                    <a:pt x="2690" y="7042"/>
                  </a:lnTo>
                  <a:lnTo>
                    <a:pt x="2690" y="7066"/>
                  </a:lnTo>
                  <a:lnTo>
                    <a:pt x="2680" y="7115"/>
                  </a:lnTo>
                  <a:lnTo>
                    <a:pt x="2661" y="7161"/>
                  </a:lnTo>
                  <a:lnTo>
                    <a:pt x="2634" y="7203"/>
                  </a:lnTo>
                  <a:lnTo>
                    <a:pt x="2615" y="7223"/>
                  </a:lnTo>
                  <a:lnTo>
                    <a:pt x="2597" y="7241"/>
                  </a:lnTo>
                  <a:lnTo>
                    <a:pt x="2553" y="7269"/>
                  </a:lnTo>
                  <a:lnTo>
                    <a:pt x="2507" y="7288"/>
                  </a:lnTo>
                  <a:lnTo>
                    <a:pt x="2460" y="7297"/>
                  </a:lnTo>
                  <a:lnTo>
                    <a:pt x="2410" y="7297"/>
                  </a:lnTo>
                  <a:lnTo>
                    <a:pt x="2362" y="7288"/>
                  </a:lnTo>
                  <a:lnTo>
                    <a:pt x="2316" y="7269"/>
                  </a:lnTo>
                  <a:lnTo>
                    <a:pt x="2273" y="7241"/>
                  </a:lnTo>
                  <a:lnTo>
                    <a:pt x="2254" y="7223"/>
                  </a:lnTo>
                  <a:lnTo>
                    <a:pt x="1666" y="6636"/>
                  </a:lnTo>
                  <a:close/>
                  <a:moveTo>
                    <a:pt x="5982" y="9345"/>
                  </a:moveTo>
                  <a:lnTo>
                    <a:pt x="3459" y="9345"/>
                  </a:lnTo>
                  <a:lnTo>
                    <a:pt x="3340" y="9344"/>
                  </a:lnTo>
                  <a:lnTo>
                    <a:pt x="3108" y="9320"/>
                  </a:lnTo>
                  <a:lnTo>
                    <a:pt x="2883" y="9273"/>
                  </a:lnTo>
                  <a:lnTo>
                    <a:pt x="2667" y="9206"/>
                  </a:lnTo>
                  <a:lnTo>
                    <a:pt x="2461" y="9119"/>
                  </a:lnTo>
                  <a:lnTo>
                    <a:pt x="2266" y="9013"/>
                  </a:lnTo>
                  <a:lnTo>
                    <a:pt x="2081" y="8888"/>
                  </a:lnTo>
                  <a:lnTo>
                    <a:pt x="1910" y="8747"/>
                  </a:lnTo>
                  <a:lnTo>
                    <a:pt x="1754" y="8591"/>
                  </a:lnTo>
                  <a:lnTo>
                    <a:pt x="1613" y="8420"/>
                  </a:lnTo>
                  <a:lnTo>
                    <a:pt x="1488" y="8235"/>
                  </a:lnTo>
                  <a:lnTo>
                    <a:pt x="1381" y="8040"/>
                  </a:lnTo>
                  <a:lnTo>
                    <a:pt x="1295" y="7834"/>
                  </a:lnTo>
                  <a:lnTo>
                    <a:pt x="1227" y="7618"/>
                  </a:lnTo>
                  <a:lnTo>
                    <a:pt x="1181" y="7393"/>
                  </a:lnTo>
                  <a:lnTo>
                    <a:pt x="1157" y="7160"/>
                  </a:lnTo>
                  <a:lnTo>
                    <a:pt x="1155" y="7042"/>
                  </a:lnTo>
                  <a:lnTo>
                    <a:pt x="1155" y="6123"/>
                  </a:lnTo>
                  <a:lnTo>
                    <a:pt x="339" y="5307"/>
                  </a:lnTo>
                  <a:lnTo>
                    <a:pt x="297" y="5265"/>
                  </a:lnTo>
                  <a:lnTo>
                    <a:pt x="222" y="5173"/>
                  </a:lnTo>
                  <a:lnTo>
                    <a:pt x="159" y="5077"/>
                  </a:lnTo>
                  <a:lnTo>
                    <a:pt x="106" y="4976"/>
                  </a:lnTo>
                  <a:lnTo>
                    <a:pt x="64" y="4871"/>
                  </a:lnTo>
                  <a:lnTo>
                    <a:pt x="32" y="4763"/>
                  </a:lnTo>
                  <a:lnTo>
                    <a:pt x="11" y="4654"/>
                  </a:lnTo>
                  <a:lnTo>
                    <a:pt x="0" y="4543"/>
                  </a:lnTo>
                  <a:lnTo>
                    <a:pt x="0" y="4432"/>
                  </a:lnTo>
                  <a:lnTo>
                    <a:pt x="11" y="4319"/>
                  </a:lnTo>
                  <a:lnTo>
                    <a:pt x="32" y="4210"/>
                  </a:lnTo>
                  <a:lnTo>
                    <a:pt x="64" y="4102"/>
                  </a:lnTo>
                  <a:lnTo>
                    <a:pt x="106" y="3997"/>
                  </a:lnTo>
                  <a:lnTo>
                    <a:pt x="159" y="3896"/>
                  </a:lnTo>
                  <a:lnTo>
                    <a:pt x="222" y="3800"/>
                  </a:lnTo>
                  <a:lnTo>
                    <a:pt x="297" y="3709"/>
                  </a:lnTo>
                  <a:lnTo>
                    <a:pt x="339" y="3666"/>
                  </a:lnTo>
                  <a:lnTo>
                    <a:pt x="371" y="3634"/>
                  </a:lnTo>
                  <a:lnTo>
                    <a:pt x="440" y="3575"/>
                  </a:lnTo>
                  <a:lnTo>
                    <a:pt x="512" y="3522"/>
                  </a:lnTo>
                  <a:lnTo>
                    <a:pt x="588" y="3476"/>
                  </a:lnTo>
                  <a:lnTo>
                    <a:pt x="667" y="3434"/>
                  </a:lnTo>
                  <a:lnTo>
                    <a:pt x="749" y="3400"/>
                  </a:lnTo>
                  <a:lnTo>
                    <a:pt x="833" y="3372"/>
                  </a:lnTo>
                  <a:lnTo>
                    <a:pt x="919" y="3351"/>
                  </a:lnTo>
                  <a:lnTo>
                    <a:pt x="964" y="3342"/>
                  </a:lnTo>
                  <a:lnTo>
                    <a:pt x="936" y="3300"/>
                  </a:lnTo>
                  <a:lnTo>
                    <a:pt x="887" y="3212"/>
                  </a:lnTo>
                  <a:lnTo>
                    <a:pt x="847" y="3120"/>
                  </a:lnTo>
                  <a:lnTo>
                    <a:pt x="814" y="3027"/>
                  </a:lnTo>
                  <a:lnTo>
                    <a:pt x="791" y="2932"/>
                  </a:lnTo>
                  <a:lnTo>
                    <a:pt x="775" y="2834"/>
                  </a:lnTo>
                  <a:lnTo>
                    <a:pt x="768" y="2736"/>
                  </a:lnTo>
                  <a:lnTo>
                    <a:pt x="768" y="2638"/>
                  </a:lnTo>
                  <a:lnTo>
                    <a:pt x="777" y="2540"/>
                  </a:lnTo>
                  <a:lnTo>
                    <a:pt x="794" y="2444"/>
                  </a:lnTo>
                  <a:lnTo>
                    <a:pt x="820" y="2347"/>
                  </a:lnTo>
                  <a:lnTo>
                    <a:pt x="853" y="2255"/>
                  </a:lnTo>
                  <a:lnTo>
                    <a:pt x="895" y="2163"/>
                  </a:lnTo>
                  <a:lnTo>
                    <a:pt x="945" y="2076"/>
                  </a:lnTo>
                  <a:lnTo>
                    <a:pt x="1003" y="1992"/>
                  </a:lnTo>
                  <a:lnTo>
                    <a:pt x="1070" y="1912"/>
                  </a:lnTo>
                  <a:lnTo>
                    <a:pt x="1106" y="1875"/>
                  </a:lnTo>
                  <a:lnTo>
                    <a:pt x="1141" y="1842"/>
                  </a:lnTo>
                  <a:lnTo>
                    <a:pt x="1211" y="1780"/>
                  </a:lnTo>
                  <a:lnTo>
                    <a:pt x="1288" y="1727"/>
                  </a:lnTo>
                  <a:lnTo>
                    <a:pt x="1366" y="1679"/>
                  </a:lnTo>
                  <a:lnTo>
                    <a:pt x="1446" y="1639"/>
                  </a:lnTo>
                  <a:lnTo>
                    <a:pt x="1530" y="1604"/>
                  </a:lnTo>
                  <a:lnTo>
                    <a:pt x="1616" y="1577"/>
                  </a:lnTo>
                  <a:lnTo>
                    <a:pt x="1702" y="1557"/>
                  </a:lnTo>
                  <a:lnTo>
                    <a:pt x="1834" y="1538"/>
                  </a:lnTo>
                  <a:lnTo>
                    <a:pt x="2012" y="1537"/>
                  </a:lnTo>
                  <a:lnTo>
                    <a:pt x="2143" y="1555"/>
                  </a:lnTo>
                  <a:lnTo>
                    <a:pt x="2231" y="1575"/>
                  </a:lnTo>
                  <a:lnTo>
                    <a:pt x="2316" y="1601"/>
                  </a:lnTo>
                  <a:lnTo>
                    <a:pt x="2399" y="1634"/>
                  </a:lnTo>
                  <a:lnTo>
                    <a:pt x="2440" y="1653"/>
                  </a:lnTo>
                  <a:lnTo>
                    <a:pt x="2447" y="1607"/>
                  </a:lnTo>
                  <a:lnTo>
                    <a:pt x="2466" y="1516"/>
                  </a:lnTo>
                  <a:lnTo>
                    <a:pt x="2492" y="1426"/>
                  </a:lnTo>
                  <a:lnTo>
                    <a:pt x="2526" y="1338"/>
                  </a:lnTo>
                  <a:lnTo>
                    <a:pt x="2568" y="1252"/>
                  </a:lnTo>
                  <a:lnTo>
                    <a:pt x="2615" y="1169"/>
                  </a:lnTo>
                  <a:lnTo>
                    <a:pt x="2672" y="1090"/>
                  </a:lnTo>
                  <a:lnTo>
                    <a:pt x="2735" y="1014"/>
                  </a:lnTo>
                  <a:lnTo>
                    <a:pt x="2771" y="978"/>
                  </a:lnTo>
                  <a:lnTo>
                    <a:pt x="2813" y="938"/>
                  </a:lnTo>
                  <a:lnTo>
                    <a:pt x="2901" y="866"/>
                  </a:lnTo>
                  <a:lnTo>
                    <a:pt x="2994" y="804"/>
                  </a:lnTo>
                  <a:lnTo>
                    <a:pt x="3091" y="751"/>
                  </a:lnTo>
                  <a:lnTo>
                    <a:pt x="3193" y="709"/>
                  </a:lnTo>
                  <a:lnTo>
                    <a:pt x="3297" y="677"/>
                  </a:lnTo>
                  <a:lnTo>
                    <a:pt x="3403" y="654"/>
                  </a:lnTo>
                  <a:lnTo>
                    <a:pt x="3511" y="641"/>
                  </a:lnTo>
                  <a:lnTo>
                    <a:pt x="3619" y="640"/>
                  </a:lnTo>
                  <a:lnTo>
                    <a:pt x="3727" y="647"/>
                  </a:lnTo>
                  <a:lnTo>
                    <a:pt x="3834" y="664"/>
                  </a:lnTo>
                  <a:lnTo>
                    <a:pt x="3939" y="691"/>
                  </a:lnTo>
                  <a:lnTo>
                    <a:pt x="4041" y="729"/>
                  </a:lnTo>
                  <a:lnTo>
                    <a:pt x="4142" y="776"/>
                  </a:lnTo>
                  <a:lnTo>
                    <a:pt x="4237" y="834"/>
                  </a:lnTo>
                  <a:lnTo>
                    <a:pt x="4328" y="902"/>
                  </a:lnTo>
                  <a:lnTo>
                    <a:pt x="4371" y="939"/>
                  </a:lnTo>
                  <a:lnTo>
                    <a:pt x="4389" y="856"/>
                  </a:lnTo>
                  <a:lnTo>
                    <a:pt x="4446" y="693"/>
                  </a:lnTo>
                  <a:lnTo>
                    <a:pt x="4526" y="542"/>
                  </a:lnTo>
                  <a:lnTo>
                    <a:pt x="4630" y="402"/>
                  </a:lnTo>
                  <a:lnTo>
                    <a:pt x="4690" y="339"/>
                  </a:lnTo>
                  <a:lnTo>
                    <a:pt x="4734" y="297"/>
                  </a:lnTo>
                  <a:lnTo>
                    <a:pt x="4824" y="222"/>
                  </a:lnTo>
                  <a:lnTo>
                    <a:pt x="4921" y="159"/>
                  </a:lnTo>
                  <a:lnTo>
                    <a:pt x="5022" y="106"/>
                  </a:lnTo>
                  <a:lnTo>
                    <a:pt x="5127" y="64"/>
                  </a:lnTo>
                  <a:lnTo>
                    <a:pt x="5235" y="32"/>
                  </a:lnTo>
                  <a:lnTo>
                    <a:pt x="5344" y="11"/>
                  </a:lnTo>
                  <a:lnTo>
                    <a:pt x="5455" y="0"/>
                  </a:lnTo>
                  <a:lnTo>
                    <a:pt x="5567" y="0"/>
                  </a:lnTo>
                  <a:lnTo>
                    <a:pt x="5678" y="11"/>
                  </a:lnTo>
                  <a:lnTo>
                    <a:pt x="5788" y="32"/>
                  </a:lnTo>
                  <a:lnTo>
                    <a:pt x="5896" y="64"/>
                  </a:lnTo>
                  <a:lnTo>
                    <a:pt x="6001" y="106"/>
                  </a:lnTo>
                  <a:lnTo>
                    <a:pt x="6102" y="159"/>
                  </a:lnTo>
                  <a:lnTo>
                    <a:pt x="6198" y="222"/>
                  </a:lnTo>
                  <a:lnTo>
                    <a:pt x="6289" y="297"/>
                  </a:lnTo>
                  <a:lnTo>
                    <a:pt x="6332" y="339"/>
                  </a:lnTo>
                  <a:lnTo>
                    <a:pt x="8879" y="2886"/>
                  </a:lnTo>
                  <a:lnTo>
                    <a:pt x="8937" y="2945"/>
                  </a:lnTo>
                  <a:lnTo>
                    <a:pt x="9049" y="3068"/>
                  </a:lnTo>
                  <a:lnTo>
                    <a:pt x="9154" y="3195"/>
                  </a:lnTo>
                  <a:lnTo>
                    <a:pt x="9252" y="3328"/>
                  </a:lnTo>
                  <a:lnTo>
                    <a:pt x="9343" y="3464"/>
                  </a:lnTo>
                  <a:lnTo>
                    <a:pt x="9428" y="3604"/>
                  </a:lnTo>
                  <a:lnTo>
                    <a:pt x="9504" y="3748"/>
                  </a:lnTo>
                  <a:lnTo>
                    <a:pt x="9575" y="3895"/>
                  </a:lnTo>
                  <a:lnTo>
                    <a:pt x="9637" y="4045"/>
                  </a:lnTo>
                  <a:lnTo>
                    <a:pt x="9691" y="4199"/>
                  </a:lnTo>
                  <a:lnTo>
                    <a:pt x="9739" y="4354"/>
                  </a:lnTo>
                  <a:lnTo>
                    <a:pt x="9778" y="4512"/>
                  </a:lnTo>
                  <a:lnTo>
                    <a:pt x="9809" y="4674"/>
                  </a:lnTo>
                  <a:lnTo>
                    <a:pt x="9834" y="4836"/>
                  </a:lnTo>
                  <a:lnTo>
                    <a:pt x="9850" y="5000"/>
                  </a:lnTo>
                  <a:lnTo>
                    <a:pt x="9858" y="5166"/>
                  </a:lnTo>
                  <a:lnTo>
                    <a:pt x="9858" y="5251"/>
                  </a:lnTo>
                  <a:lnTo>
                    <a:pt x="9858" y="5334"/>
                  </a:lnTo>
                  <a:lnTo>
                    <a:pt x="9850" y="5500"/>
                  </a:lnTo>
                  <a:lnTo>
                    <a:pt x="9834" y="5664"/>
                  </a:lnTo>
                  <a:lnTo>
                    <a:pt x="9809" y="5828"/>
                  </a:lnTo>
                  <a:lnTo>
                    <a:pt x="9778" y="5988"/>
                  </a:lnTo>
                  <a:lnTo>
                    <a:pt x="9739" y="6146"/>
                  </a:lnTo>
                  <a:lnTo>
                    <a:pt x="9691" y="6303"/>
                  </a:lnTo>
                  <a:lnTo>
                    <a:pt x="9637" y="6456"/>
                  </a:lnTo>
                  <a:lnTo>
                    <a:pt x="9575" y="6606"/>
                  </a:lnTo>
                  <a:lnTo>
                    <a:pt x="9504" y="6753"/>
                  </a:lnTo>
                  <a:lnTo>
                    <a:pt x="9428" y="6897"/>
                  </a:lnTo>
                  <a:lnTo>
                    <a:pt x="9343" y="7038"/>
                  </a:lnTo>
                  <a:lnTo>
                    <a:pt x="9252" y="7173"/>
                  </a:lnTo>
                  <a:lnTo>
                    <a:pt x="9154" y="7305"/>
                  </a:lnTo>
                  <a:lnTo>
                    <a:pt x="9049" y="7434"/>
                  </a:lnTo>
                  <a:lnTo>
                    <a:pt x="8937" y="7556"/>
                  </a:lnTo>
                  <a:lnTo>
                    <a:pt x="8879" y="7616"/>
                  </a:lnTo>
                  <a:lnTo>
                    <a:pt x="7974" y="8520"/>
                  </a:lnTo>
                  <a:lnTo>
                    <a:pt x="7923" y="8571"/>
                  </a:lnTo>
                  <a:lnTo>
                    <a:pt x="7819" y="8664"/>
                  </a:lnTo>
                  <a:lnTo>
                    <a:pt x="7713" y="8752"/>
                  </a:lnTo>
                  <a:lnTo>
                    <a:pt x="7601" y="8836"/>
                  </a:lnTo>
                  <a:lnTo>
                    <a:pt x="7487" y="8912"/>
                  </a:lnTo>
                  <a:lnTo>
                    <a:pt x="7369" y="8983"/>
                  </a:lnTo>
                  <a:lnTo>
                    <a:pt x="7186" y="9078"/>
                  </a:lnTo>
                  <a:lnTo>
                    <a:pt x="6934" y="9183"/>
                  </a:lnTo>
                  <a:lnTo>
                    <a:pt x="6737" y="9245"/>
                  </a:lnTo>
                  <a:lnTo>
                    <a:pt x="6604" y="9278"/>
                  </a:lnTo>
                  <a:lnTo>
                    <a:pt x="6469" y="9304"/>
                  </a:lnTo>
                  <a:lnTo>
                    <a:pt x="6332" y="9324"/>
                  </a:lnTo>
                  <a:lnTo>
                    <a:pt x="6192" y="9338"/>
                  </a:lnTo>
                  <a:lnTo>
                    <a:pt x="6053" y="9345"/>
                  </a:lnTo>
                  <a:lnTo>
                    <a:pt x="5982" y="9345"/>
                  </a:lnTo>
                  <a:close/>
                </a:path>
              </a:pathLst>
            </a:custGeom>
            <a:solidFill>
              <a:srgbClr val="131112"/>
            </a:solidFill>
            <a:ln w="3175">
              <a:solidFill>
                <a:srgbClr val="545871"/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직사각형 51"/>
          <p:cNvSpPr/>
          <p:nvPr/>
        </p:nvSpPr>
        <p:spPr>
          <a:xfrm>
            <a:off x="1685208" y="2284144"/>
            <a:ext cx="2641677" cy="1228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문서 통일화</a:t>
            </a:r>
            <a:endParaRPr lang="ko-KR" altLang="en-US" sz="14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MS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오피스의 버전을 여러가지가 있기에 글자 깨짐 등 문제가 발생하곤한다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90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ko-KR" altLang="en-US" sz="9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8" name="직사각형 52"/>
          <p:cNvSpPr/>
          <p:nvPr/>
        </p:nvSpPr>
        <p:spPr>
          <a:xfrm>
            <a:off x="867973" y="3836195"/>
            <a:ext cx="2641677" cy="952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협업</a:t>
            </a:r>
            <a:endParaRPr lang="ko-KR" altLang="en-US" sz="14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프로젝트를 통합적으로 관리하고 원활한 커뮤니케이션을 이어가야 한다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ko-KR" altLang="en-US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9" name="직사각형 53"/>
          <p:cNvSpPr/>
          <p:nvPr/>
        </p:nvSpPr>
        <p:spPr>
          <a:xfrm>
            <a:off x="1277076" y="5464364"/>
            <a:ext cx="2641677" cy="1229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프로젝트 관리</a:t>
            </a:r>
            <a:endParaRPr lang="ko-KR" altLang="en-US" sz="14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실시간으로 프로젝트 과정에서 발생한 문제점을 파악할 수 있어야 하고  커뮤니케이션을 이어가야 한다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US" altLang="ko-KR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0" name="직사각형 54"/>
          <p:cNvSpPr/>
          <p:nvPr/>
        </p:nvSpPr>
        <p:spPr>
          <a:xfrm>
            <a:off x="8018287" y="2284144"/>
            <a:ext cx="2641677" cy="95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안전한 문서 저장</a:t>
            </a:r>
            <a:endParaRPr lang="ko-KR" altLang="en-US" sz="14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문서를 어디에서든 확인할 수 있어야 하며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안전하게 저장되어야 한다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US" altLang="ko-KR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1" name="직사각형 55"/>
          <p:cNvSpPr/>
          <p:nvPr/>
        </p:nvSpPr>
        <p:spPr>
          <a:xfrm>
            <a:off x="8506572" y="3873879"/>
            <a:ext cx="2641677" cy="1229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기여도 평가</a:t>
            </a:r>
            <a:endParaRPr lang="ko-KR" altLang="en-US" sz="14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어떤 사람이 많이 했고 적게 했고를 구분하기가 어렵다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기여도 평가에 대한 지표가 절실하다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US" altLang="ko-KR" sz="120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2" name="직사각형 56"/>
          <p:cNvSpPr/>
          <p:nvPr/>
        </p:nvSpPr>
        <p:spPr>
          <a:xfrm>
            <a:off x="8247811" y="5528955"/>
            <a:ext cx="2641677" cy="1231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유사도 검사</a:t>
            </a:r>
            <a:endParaRPr lang="ko-KR" altLang="en-US" sz="14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기존 파일의 변경점을 확인할 수 있어야 하며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여러 버전의 파일과도 비교할 수 있어야 한다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US" altLang="ko-KR" sz="120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/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46474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현재 서비스와의 차별점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4" y="676096"/>
            <a:ext cx="590418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문서의 버전들에 대한 체계적 관리와 수정 사항들의 세부 정보 제공을 통한 협업 시스템 강화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6" y="1264666"/>
            <a:ext cx="2838004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현재 운용 중인 서비스들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39536" y="1866036"/>
            <a:ext cx="3273241" cy="4464654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1129944" y="6395660"/>
            <a:ext cx="14205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HYGothic-Extra"/>
                <a:ea typeface="HYGothic-Extra"/>
              </a:rPr>
              <a:t>Google Docs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HYGothic-Extra"/>
              <a:ea typeface="HYGothic-Extr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85909" y="1874112"/>
            <a:ext cx="3273241" cy="4464654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41" name="직사각형 40"/>
          <p:cNvSpPr/>
          <p:nvPr/>
        </p:nvSpPr>
        <p:spPr>
          <a:xfrm>
            <a:off x="8104580" y="1866036"/>
            <a:ext cx="3273241" cy="4464654"/>
          </a:xfrm>
          <a:prstGeom prst="rect">
            <a:avLst/>
          </a:prstGeom>
          <a:solidFill>
            <a:srgbClr val="efef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45" name="TextBox 44"/>
          <p:cNvSpPr txBox="1"/>
          <p:nvPr/>
        </p:nvSpPr>
        <p:spPr>
          <a:xfrm>
            <a:off x="4715258" y="6403736"/>
            <a:ext cx="161454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HYGothic-Extra"/>
                <a:ea typeface="HYGothic-Extra"/>
              </a:rPr>
              <a:t>Dropbox Paper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HYGothic-Extra"/>
              <a:ea typeface="HYGothic-Extra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>
          <a:xfrm>
            <a:off x="930275" y="6175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7" name="Picture 13" descr="C:\Users\jimin\Downloads\img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04980" y="1874112"/>
            <a:ext cx="1289135" cy="1291782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394707" y="3325098"/>
            <a:ext cx="3117850" cy="511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 b="1">
                <a:solidFill>
                  <a:srgbClr val="001aff"/>
                </a:solidFill>
                <a:latin typeface="NanumGothic"/>
                <a:ea typeface="NanumGothic"/>
              </a:rPr>
              <a:t>클라우드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를 통해 특정 인원들에 문서에 대한 쉬운 접근성 제공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0622" y="3899028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특정 문서에 대해 현재 수정 중인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   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인원 표시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0622" y="4499103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수정 사항에 대한 댓글 표시 및 수정 제안 표시 가능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4707" y="5114859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버전관리 기능을 통한 문서의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   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파악 가능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pic>
        <p:nvPicPr>
          <p:cNvPr id="1038" name="Picture 14" descr="C:\Users\jimin\Downloads\Dropbox_Paper_logo_with_text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86052" y="2334312"/>
            <a:ext cx="2672958" cy="496995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3967691" y="3333174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팀원들에 대한 업무 배정 및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   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마감일 설정 가능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63606" y="3907104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.docx, .txt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파일을 가져와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   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온라인 편집 가능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63606" y="4507179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특정 부분에 댓글 표시 및 해당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    댓글에 태그로 의견 교환 가능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67691" y="5122935"/>
            <a:ext cx="3117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수정된 버전의 파일 보존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04580" y="1267802"/>
            <a:ext cx="17331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NanumGothic"/>
                <a:ea typeface="NanumGothic"/>
              </a:rPr>
              <a:t>공통적 문제점</a:t>
            </a:r>
            <a:endParaRPr lang="ko-KR" altLang="en-US" sz="2400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82275" y="2258393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수정 버전 생성 시 </a:t>
            </a:r>
            <a:r>
              <a:rPr lang="ko-KR" altLang="en-US" sz="1400">
                <a:solidFill>
                  <a:srgbClr val="ff0000"/>
                </a:solidFill>
                <a:latin typeface="NanumGothic"/>
                <a:ea typeface="NanumGothic"/>
              </a:rPr>
              <a:t>수정사항에 </a:t>
            </a:r>
            <a:endParaRPr lang="ko-KR" altLang="en-US" sz="1400">
              <a:solidFill>
                <a:srgbClr val="ff0000"/>
              </a:solidFill>
              <a:latin typeface="NanumGothic"/>
              <a:ea typeface="NanumGothic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ff0000"/>
                </a:solidFill>
                <a:latin typeface="NanumGothic"/>
                <a:ea typeface="NanumGothic"/>
              </a:rPr>
              <a:t>     </a:t>
            </a:r>
            <a:r>
              <a:rPr lang="ko-KR" altLang="en-US" sz="1400">
                <a:solidFill>
                  <a:srgbClr val="ff0000"/>
                </a:solidFill>
                <a:latin typeface="NanumGothic"/>
                <a:ea typeface="NanumGothic"/>
              </a:rPr>
              <a:t>대한 상세정보 </a:t>
            </a:r>
            <a:r>
              <a:rPr lang="ko-KR" altLang="en-US" sz="1400">
                <a:latin typeface="NanumGothic"/>
                <a:ea typeface="NanumGothic"/>
              </a:rPr>
              <a:t>부재</a:t>
            </a:r>
            <a:endParaRPr lang="en-US" altLang="ko-KR" sz="1400">
              <a:latin typeface="NanumGothic"/>
              <a:ea typeface="NanumGothic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82275" y="2960113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최종본에 대한 </a:t>
            </a:r>
            <a:r>
              <a:rPr lang="ko-KR" altLang="en-US" sz="1400">
                <a:solidFill>
                  <a:srgbClr val="ff0000"/>
                </a:solidFill>
                <a:latin typeface="NanumGothic"/>
                <a:ea typeface="NanumGothic"/>
              </a:rPr>
              <a:t>팀원 별 기여도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   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표시 기능 부재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82277" y="3702143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여러 문서들에 대한 </a:t>
            </a:r>
            <a:r>
              <a:rPr lang="ko-KR" altLang="en-US" sz="1400">
                <a:solidFill>
                  <a:srgbClr val="ff0000"/>
                </a:solidFill>
                <a:latin typeface="NanumGothic"/>
                <a:ea typeface="NanumGothic"/>
              </a:rPr>
              <a:t>포괄적인 </a:t>
            </a:r>
            <a:endParaRPr lang="ko-KR" altLang="en-US" sz="1400">
              <a:solidFill>
                <a:srgbClr val="ff0000"/>
              </a:solidFill>
              <a:latin typeface="NanumGothic"/>
              <a:ea typeface="NanumGothic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ff0000"/>
                </a:solidFill>
                <a:latin typeface="NanumGothic"/>
                <a:ea typeface="NanumGothic"/>
              </a:rPr>
              <a:t>     </a:t>
            </a:r>
            <a:r>
              <a:rPr lang="ko-KR" altLang="en-US" sz="1400">
                <a:solidFill>
                  <a:srgbClr val="ff0000"/>
                </a:solidFill>
                <a:latin typeface="NanumGothic"/>
                <a:ea typeface="NanumGothic"/>
              </a:rPr>
              <a:t>관리 체계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부재</a:t>
            </a:r>
            <a:endParaRPr lang="en-US" altLang="ko-KR" sz="1400">
              <a:latin typeface="NanumGothic"/>
              <a:ea typeface="NanumGothic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82277" y="4437297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수정 버전 자동 생성으로 인한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    </a:t>
            </a:r>
            <a:r>
              <a:rPr lang="ko-KR" altLang="en-US" sz="1400">
                <a:solidFill>
                  <a:srgbClr val="ff0000"/>
                </a:solidFill>
                <a:latin typeface="NanumGothic"/>
                <a:ea typeface="NanumGothic"/>
              </a:rPr>
              <a:t>버전 관리 어려움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존재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82277" y="5169102"/>
            <a:ext cx="311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오프라인 문서와 온라인 문서가 </a:t>
            </a:r>
            <a:r>
              <a:rPr lang="ko-KR" altLang="en-US" sz="1400">
                <a:solidFill>
                  <a:srgbClr val="ff0000"/>
                </a:solidFill>
                <a:latin typeface="NanumGothic"/>
                <a:ea typeface="NanumGothic"/>
              </a:rPr>
              <a:t>자동적으로 호환되지 않음</a:t>
            </a:r>
            <a:endParaRPr lang="en-US" altLang="ko-KR" sz="1400">
              <a:solidFill>
                <a:srgbClr val="ff0000"/>
              </a:solidFill>
              <a:latin typeface="NanumGothic"/>
              <a:ea typeface="Nanum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/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46474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현재 서비스와의 차별점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4" y="676096"/>
            <a:ext cx="590418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문서의 버전들에 대한 체계적 관리와 수정 사항들의 세부 정보 제공을 통한 협업 시스템 강화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6" y="1264666"/>
            <a:ext cx="1933764" cy="4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NanumGothic"/>
                <a:ea typeface="NanumGothic"/>
              </a:rPr>
              <a:t>제안의 차별점</a:t>
            </a:r>
            <a:endParaRPr lang="ko-KR" altLang="en-US" sz="2400" b="1" spc="-300">
              <a:solidFill>
                <a:srgbClr val="393939"/>
              </a:solidFill>
              <a:latin typeface="NanumGothic"/>
              <a:ea typeface="NanumGothic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39536" y="1866036"/>
            <a:ext cx="11198414" cy="4464654"/>
          </a:xfrm>
          <a:prstGeom prst="rect">
            <a:avLst/>
          </a:prstGeom>
          <a:solidFill>
            <a:srgbClr val="efefee"/>
          </a:solidFill>
          <a:ln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>
          <a:xfrm>
            <a:off x="930275" y="6175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29785" y="1981201"/>
            <a:ext cx="4385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latin typeface="NanumGothic"/>
                <a:ea typeface="NanumGothic"/>
              </a:rPr>
              <a:t>현 시스템들의 문제점과 해결 방안</a:t>
            </a:r>
            <a:endParaRPr lang="en-US" altLang="ko-KR" sz="1600" b="1">
              <a:latin typeface="NanumGothic"/>
              <a:ea typeface="NanumGothic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25474" y="2484966"/>
          <a:ext cx="10575925" cy="366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0652"/>
                <a:gridCol w="7085273"/>
              </a:tblGrid>
              <a:tr h="380247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문제점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e325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해결 방안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e3252"/>
                    </a:solidFill>
                  </a:tcPr>
                </a:tc>
              </a:tr>
              <a:tr h="65631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700"/>
                        <a:t>수정사항에 대한 상세정보 부재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400"/>
                        <a:t>수정된 버전 생성시 해당 버전에 대한 버전 노트 작성 및 수정 시간 표시</a:t>
                      </a:r>
                      <a:r>
                        <a:rPr lang="en-US" altLang="ko-KR" sz="1400"/>
                        <a:t>. </a:t>
                      </a:r>
                      <a:r>
                        <a:rPr lang="ko-KR" altLang="en-US" sz="1400"/>
                        <a:t>각 버전 별 </a:t>
                      </a:r>
                      <a:endParaRPr lang="ko-KR" altLang="en-US" sz="1400"/>
                    </a:p>
                    <a:p>
                      <a:pPr algn="l" latinLnBrk="1">
                        <a:defRPr/>
                      </a:pPr>
                      <a:r>
                        <a:rPr lang="ko-KR" altLang="en-US" sz="1400"/>
                        <a:t>차이점을 자동으로 탐색하여 비교 기능 제공 및 수정 인원 표시 제공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marL="91440" marR="91440" anchor="ctr"/>
                </a:tc>
              </a:tr>
              <a:tr h="65631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700"/>
                        <a:t>팀원 별 기여도 표시 기능 부재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400"/>
                        <a:t>프로젝트 전반에 대한 인원들의 기여도 평가를 위해 수정한 내용을 중심으로 팀원 별 프로젝트 기여도 산출 및 표시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marL="91440" marR="91440" anchor="ctr"/>
                </a:tc>
              </a:tr>
              <a:tr h="65631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/>
                        <a:t>다수 문서들에 대한 관리 체계 부재</a:t>
                      </a:r>
                      <a:endParaRPr lang="ko-KR" altLang="en-US" sz="1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400"/>
                        <a:t>프로젝트</a:t>
                      </a:r>
                      <a:r>
                        <a:rPr lang="ko-KR" altLang="en-US" sz="1400" baseline="0"/>
                        <a:t> 진행 시 여러 문서가 다발적으로 수정되는 것은 흔한 일임으로 여러 문서를 저장한 폴더 자체를 연동하여 다수의 문서 관리 가능화</a:t>
                      </a:r>
                      <a:r>
                        <a:rPr lang="en-US" altLang="ko-KR" sz="1400" baseline="0"/>
                        <a:t>.</a:t>
                      </a:r>
                      <a:endParaRPr lang="ko-KR" altLang="en-US" sz="1400"/>
                    </a:p>
                  </a:txBody>
                  <a:tcPr marL="91440" marR="91440" anchor="ctr"/>
                </a:tc>
              </a:tr>
              <a:tr h="65631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700"/>
                        <a:t>체계적 버전 관리 불가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400"/>
                        <a:t>수정사항 발생</a:t>
                      </a:r>
                      <a:r>
                        <a:rPr lang="ko-KR" altLang="en-US" sz="1400" baseline="0"/>
                        <a:t>마다 자동적으로 새 버전이 생성되는 것이 아닌</a:t>
                      </a:r>
                      <a:r>
                        <a:rPr lang="en-US" altLang="ko-KR" sz="1400" baseline="0"/>
                        <a:t>, </a:t>
                      </a:r>
                      <a:r>
                        <a:rPr lang="ko-KR" altLang="en-US" sz="1400" baseline="0"/>
                        <a:t>사용자가 직접 버전 </a:t>
                      </a:r>
                      <a:endParaRPr lang="ko-KR" altLang="en-US" sz="1400" baseline="0"/>
                    </a:p>
                    <a:p>
                      <a:pPr algn="l" latinLnBrk="1">
                        <a:defRPr/>
                      </a:pPr>
                      <a:r>
                        <a:rPr lang="ko-KR" altLang="en-US" sz="1400" baseline="0"/>
                        <a:t>생성 여부를 선택하고 버전 노트를 작성해 관리 편리화</a:t>
                      </a:r>
                      <a:r>
                        <a:rPr lang="en-US" altLang="ko-KR" sz="1400" baseline="0"/>
                        <a:t>.</a:t>
                      </a:r>
                      <a:endParaRPr lang="ko-KR" altLang="en-US" sz="1400"/>
                    </a:p>
                  </a:txBody>
                  <a:tcPr marL="91440" marR="91440" anchor="ctr"/>
                </a:tc>
              </a:tr>
              <a:tr h="65631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700"/>
                        <a:t>오프라인</a:t>
                      </a:r>
                      <a:r>
                        <a:rPr lang="en-US" altLang="ko-KR" sz="1700"/>
                        <a:t>/</a:t>
                      </a:r>
                      <a:r>
                        <a:rPr lang="ko-KR" altLang="en-US" sz="1700"/>
                        <a:t>온라인 자동 호한 불가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400"/>
                        <a:t>컴퓨터에 존재하는 오프라인 파일을 온라인으로 연동하여 불편한 다운로드 및 업로드 과정 간소화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1e3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23310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서비스 구조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88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1" y="676096"/>
            <a:ext cx="324541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안정적이고 프로젝트 관리에 도움되는 서비스 구축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9535" y="1264666"/>
            <a:ext cx="1247330" cy="4479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300">
                <a:solidFill>
                  <a:srgbClr val="393939"/>
                </a:solidFill>
                <a:latin typeface="+mn-ea"/>
              </a:rPr>
              <a:t>아키텍쳐</a:t>
            </a:r>
            <a:endParaRPr lang="ko-KR" altLang="en-US" sz="2400" b="1" spc="-30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0586" y="4660403"/>
            <a:ext cx="462793" cy="551902"/>
          </a:xfrm>
          <a:prstGeom prst="rect">
            <a:avLst/>
          </a:prstGeom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3703" y="4678966"/>
            <a:ext cx="540396" cy="540396"/>
          </a:xfrm>
          <a:prstGeom prst="rect">
            <a:avLst/>
          </a:prstGeom>
        </p:spPr>
      </p:pic>
      <p:pic>
        <p:nvPicPr>
          <p:cNvPr id="1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62378" y="1961908"/>
            <a:ext cx="520960" cy="520960"/>
          </a:xfrm>
          <a:prstGeom prst="rect">
            <a:avLst/>
          </a:prstGeom>
        </p:spPr>
      </p:pic>
      <p:pic>
        <p:nvPicPr>
          <p:cNvPr id="1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80339" y="1949431"/>
            <a:ext cx="540396" cy="540396"/>
          </a:xfrm>
          <a:prstGeom prst="rect">
            <a:avLst/>
          </a:prstGeom>
        </p:spPr>
      </p:pic>
      <p:sp>
        <p:nvSpPr>
          <p:cNvPr id="126" name=""/>
          <p:cNvSpPr/>
          <p:nvPr/>
        </p:nvSpPr>
        <p:spPr>
          <a:xfrm>
            <a:off x="6981993" y="1899502"/>
            <a:ext cx="1400830" cy="848063"/>
          </a:xfrm>
          <a:prstGeom prst="rect">
            <a:avLst/>
          </a:prstGeom>
          <a:noFill/>
          <a:ln w="25400">
            <a:solidFill>
              <a:srgbClr val="a6a6a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2" name=""/>
          <p:cNvSpPr/>
          <p:nvPr/>
        </p:nvSpPr>
        <p:spPr>
          <a:xfrm>
            <a:off x="9487087" y="2429911"/>
            <a:ext cx="1949593" cy="2289772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6496b7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9" name=""/>
          <p:cNvSpPr/>
          <p:nvPr/>
        </p:nvSpPr>
        <p:spPr>
          <a:xfrm>
            <a:off x="6996400" y="3830857"/>
            <a:ext cx="1399998" cy="1996665"/>
          </a:xfrm>
          <a:prstGeom prst="rect">
            <a:avLst/>
          </a:prstGeom>
          <a:noFill/>
          <a:ln w="25400">
            <a:solidFill>
              <a:srgbClr val="a6a6a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65314" y="2855366"/>
            <a:ext cx="452921" cy="452921"/>
          </a:xfrm>
          <a:prstGeom prst="rect">
            <a:avLst/>
          </a:prstGeom>
        </p:spPr>
      </p:pic>
      <p:sp>
        <p:nvSpPr>
          <p:cNvPr id="143" name=""/>
          <p:cNvSpPr/>
          <p:nvPr/>
        </p:nvSpPr>
        <p:spPr>
          <a:xfrm>
            <a:off x="9762643" y="2758363"/>
            <a:ext cx="1598839" cy="670637"/>
          </a:xfrm>
          <a:prstGeom prst="rect">
            <a:avLst/>
          </a:prstGeom>
          <a:noFill/>
          <a:ln w="25400">
            <a:solidFill>
              <a:srgbClr val="a6a6a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4" name=""/>
          <p:cNvSpPr txBox="1"/>
          <p:nvPr/>
        </p:nvSpPr>
        <p:spPr>
          <a:xfrm>
            <a:off x="9459915" y="2686017"/>
            <a:ext cx="349778" cy="89418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000000"/>
                </a:solidFill>
              </a:rPr>
              <a:t>데이터베이스</a:t>
            </a:r>
            <a:endParaRPr lang="ko-KR" altLang="en-US" sz="1000" b="1">
              <a:solidFill>
                <a:srgbClr val="000000"/>
              </a:solidFill>
            </a:endParaRPr>
          </a:p>
        </p:txBody>
      </p:sp>
      <p:sp>
        <p:nvSpPr>
          <p:cNvPr id="145" name=""/>
          <p:cNvSpPr/>
          <p:nvPr/>
        </p:nvSpPr>
        <p:spPr>
          <a:xfrm>
            <a:off x="9762179" y="3605521"/>
            <a:ext cx="1603223" cy="922769"/>
          </a:xfrm>
          <a:prstGeom prst="rect">
            <a:avLst/>
          </a:prstGeom>
          <a:noFill/>
          <a:ln w="25400">
            <a:solidFill>
              <a:srgbClr val="a6a6a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6" name=""/>
          <p:cNvSpPr/>
          <p:nvPr/>
        </p:nvSpPr>
        <p:spPr>
          <a:xfrm>
            <a:off x="7072562" y="3914594"/>
            <a:ext cx="1242747" cy="251560"/>
          </a:xfrm>
          <a:prstGeom prst="roundRect">
            <a:avLst>
              <a:gd name="adj" fmla="val 16667"/>
            </a:avLst>
          </a:prstGeom>
          <a:solidFill>
            <a:srgbClr val="7d99a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100" b="1"/>
              <a:t>Message</a:t>
            </a:r>
            <a:endParaRPr lang="en-US" altLang="ko-KR" sz="1100" b="1"/>
          </a:p>
        </p:txBody>
      </p:sp>
      <p:sp>
        <p:nvSpPr>
          <p:cNvPr id="156" name=""/>
          <p:cNvSpPr txBox="1"/>
          <p:nvPr/>
        </p:nvSpPr>
        <p:spPr>
          <a:xfrm>
            <a:off x="9480641" y="3748434"/>
            <a:ext cx="347640" cy="68035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000000"/>
                </a:solidFill>
              </a:rPr>
              <a:t>머신러닝</a:t>
            </a:r>
            <a:endParaRPr lang="ko-KR" altLang="en-US" sz="1000" b="1">
              <a:solidFill>
                <a:srgbClr val="000000"/>
              </a:solidFill>
            </a:endParaRPr>
          </a:p>
        </p:txBody>
      </p:sp>
      <p:pic>
        <p:nvPicPr>
          <p:cNvPr id="1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202" y="3934911"/>
            <a:ext cx="540396" cy="540396"/>
          </a:xfrm>
          <a:prstGeom prst="rect">
            <a:avLst/>
          </a:prstGeom>
        </p:spPr>
      </p:pic>
      <p:pic>
        <p:nvPicPr>
          <p:cNvPr id="15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96669" y="3741299"/>
            <a:ext cx="633019" cy="633019"/>
          </a:xfrm>
          <a:prstGeom prst="rect">
            <a:avLst/>
          </a:prstGeom>
        </p:spPr>
      </p:pic>
      <p:pic>
        <p:nvPicPr>
          <p:cNvPr id="16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38815" y="3709193"/>
            <a:ext cx="724086" cy="224466"/>
          </a:xfrm>
          <a:prstGeom prst="rect">
            <a:avLst/>
          </a:prstGeom>
        </p:spPr>
      </p:pic>
      <p:pic>
        <p:nvPicPr>
          <p:cNvPr id="165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611839" y="2920236"/>
            <a:ext cx="719666" cy="719666"/>
          </a:xfrm>
          <a:prstGeom prst="rect">
            <a:avLst/>
          </a:prstGeom>
        </p:spPr>
      </p:pic>
      <p:sp>
        <p:nvSpPr>
          <p:cNvPr id="171" name=""/>
          <p:cNvSpPr/>
          <p:nvPr/>
        </p:nvSpPr>
        <p:spPr>
          <a:xfrm>
            <a:off x="4175341" y="3677963"/>
            <a:ext cx="1687825" cy="565002"/>
          </a:xfrm>
          <a:prstGeom prst="rect">
            <a:avLst/>
          </a:prstGeom>
          <a:noFill/>
          <a:ln w="25400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2" name=""/>
          <p:cNvSpPr txBox="1"/>
          <p:nvPr/>
        </p:nvSpPr>
        <p:spPr>
          <a:xfrm>
            <a:off x="4169412" y="3682309"/>
            <a:ext cx="1775495" cy="59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latin typeface="NanumGothic"/>
                <a:ea typeface="NanumGothic"/>
              </a:rPr>
              <a:t>기능 </a:t>
            </a:r>
            <a:r>
              <a:rPr lang="en-US" altLang="ko-KR" sz="1100" b="1">
                <a:latin typeface="NanumGothic"/>
                <a:ea typeface="NanumGothic"/>
              </a:rPr>
              <a:t>:</a:t>
            </a:r>
            <a:r>
              <a:rPr lang="ko-KR" altLang="en-US" sz="1100" b="1">
                <a:latin typeface="NanumGothic"/>
                <a:ea typeface="NanumGothic"/>
              </a:rPr>
              <a:t> 서버의 부하를 최대한으로 줄이기 위해 기능 별로 트래픽을 분산 시킴</a:t>
            </a:r>
            <a:endParaRPr lang="ko-KR" altLang="en-US" sz="1100" b="1">
              <a:latin typeface="NanumGothic"/>
              <a:ea typeface="NanumGothic"/>
            </a:endParaRPr>
          </a:p>
        </p:txBody>
      </p:sp>
      <p:grpSp>
        <p:nvGrpSpPr>
          <p:cNvPr id="180" name=""/>
          <p:cNvGrpSpPr/>
          <p:nvPr/>
        </p:nvGrpSpPr>
        <p:grpSpPr>
          <a:xfrm rot="0">
            <a:off x="1129427" y="3161102"/>
            <a:ext cx="596091" cy="719044"/>
            <a:chOff x="999252" y="4493109"/>
            <a:chExt cx="596091" cy="719044"/>
          </a:xfrm>
        </p:grpSpPr>
        <p:pic>
          <p:nvPicPr>
            <p:cNvPr id="92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42684" y="4524666"/>
              <a:ext cx="489981" cy="417652"/>
            </a:xfrm>
            <a:prstGeom prst="rect">
              <a:avLst/>
            </a:prstGeom>
          </p:spPr>
        </p:pic>
        <p:sp>
          <p:nvSpPr>
            <p:cNvPr id="178" name=""/>
            <p:cNvSpPr/>
            <p:nvPr/>
          </p:nvSpPr>
          <p:spPr>
            <a:xfrm>
              <a:off x="999252" y="4493109"/>
              <a:ext cx="591421" cy="719044"/>
            </a:xfrm>
            <a:prstGeom prst="rect">
              <a:avLst/>
            </a:prstGeom>
            <a:noFill/>
            <a:ln w="25400">
              <a:solidFill>
                <a:srgbClr val="1e325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79" name=""/>
            <p:cNvSpPr txBox="1"/>
            <p:nvPr/>
          </p:nvSpPr>
          <p:spPr>
            <a:xfrm>
              <a:off x="1035049" y="4946463"/>
              <a:ext cx="560295" cy="264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200" b="1"/>
                <a:t>User</a:t>
              </a:r>
              <a:endParaRPr lang="en-US" altLang="ko-KR" sz="1200" b="1"/>
            </a:p>
          </p:txBody>
        </p:sp>
      </p:grpSp>
      <p:pic>
        <p:nvPicPr>
          <p:cNvPr id="11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340894" y="2429610"/>
            <a:ext cx="1080407" cy="834859"/>
          </a:xfrm>
          <a:prstGeom prst="rect">
            <a:avLst/>
          </a:prstGeom>
        </p:spPr>
      </p:pic>
      <p:sp>
        <p:nvSpPr>
          <p:cNvPr id="162" name=""/>
          <p:cNvSpPr/>
          <p:nvPr/>
        </p:nvSpPr>
        <p:spPr>
          <a:xfrm>
            <a:off x="2273735" y="2282887"/>
            <a:ext cx="1194671" cy="148727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9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63" name=""/>
          <p:cNvCxnSpPr/>
          <p:nvPr/>
        </p:nvCxnSpPr>
        <p:spPr>
          <a:xfrm>
            <a:off x="2359286" y="2344766"/>
            <a:ext cx="1018215" cy="0"/>
          </a:xfrm>
          <a:prstGeom prst="line">
            <a:avLst/>
          </a:prstGeom>
          <a:ln w="279400" cap="rnd">
            <a:solidFill>
              <a:srgbClr val="007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"/>
          <p:cNvSpPr txBox="1"/>
          <p:nvPr/>
        </p:nvSpPr>
        <p:spPr>
          <a:xfrm>
            <a:off x="2361078" y="2212208"/>
            <a:ext cx="1301750" cy="271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d9d9d9"/>
                </a:solidFill>
                <a:latin typeface="NanumGothic"/>
                <a:ea typeface="NanumGothic"/>
              </a:rPr>
              <a:t>Client(Web)</a:t>
            </a:r>
            <a:endParaRPr lang="en-US" altLang="ko-KR" sz="1200" b="1">
              <a:solidFill>
                <a:srgbClr val="d9d9d9"/>
              </a:solidFill>
              <a:latin typeface="NanumGothic"/>
              <a:ea typeface="NanumGothic"/>
            </a:endParaRPr>
          </a:p>
        </p:txBody>
      </p:sp>
      <p:pic>
        <p:nvPicPr>
          <p:cNvPr id="181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526365" y="3086287"/>
            <a:ext cx="685425" cy="685425"/>
          </a:xfrm>
          <a:prstGeom prst="rect">
            <a:avLst/>
          </a:prstGeom>
        </p:spPr>
      </p:pic>
      <p:sp>
        <p:nvSpPr>
          <p:cNvPr id="184" name=""/>
          <p:cNvSpPr/>
          <p:nvPr/>
        </p:nvSpPr>
        <p:spPr>
          <a:xfrm>
            <a:off x="2276723" y="4414993"/>
            <a:ext cx="1194671" cy="90830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709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85" name=""/>
          <p:cNvCxnSpPr/>
          <p:nvPr/>
        </p:nvCxnSpPr>
        <p:spPr>
          <a:xfrm>
            <a:off x="2362274" y="4476872"/>
            <a:ext cx="1018215" cy="0"/>
          </a:xfrm>
          <a:prstGeom prst="line">
            <a:avLst/>
          </a:prstGeom>
          <a:ln w="279400" cap="rnd">
            <a:solidFill>
              <a:srgbClr val="007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"/>
          <p:cNvSpPr txBox="1"/>
          <p:nvPr/>
        </p:nvSpPr>
        <p:spPr>
          <a:xfrm>
            <a:off x="2249766" y="4344314"/>
            <a:ext cx="1273735" cy="2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d9d9d9"/>
                </a:solidFill>
                <a:latin typeface="NanumGothic"/>
                <a:ea typeface="NanumGothic"/>
              </a:rPr>
              <a:t>Client(Interface)</a:t>
            </a:r>
            <a:endParaRPr lang="en-US" altLang="ko-KR" sz="1200" b="1">
              <a:solidFill>
                <a:srgbClr val="d9d9d9"/>
              </a:solidFill>
              <a:latin typeface="NanumGothic"/>
              <a:ea typeface="NanumGothic"/>
            </a:endParaRPr>
          </a:p>
        </p:txBody>
      </p:sp>
      <p:sp>
        <p:nvSpPr>
          <p:cNvPr id="189" name=""/>
          <p:cNvSpPr/>
          <p:nvPr/>
        </p:nvSpPr>
        <p:spPr>
          <a:xfrm>
            <a:off x="4052152" y="2729577"/>
            <a:ext cx="1921330" cy="162935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bcdee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90" name=""/>
          <p:cNvCxnSpPr/>
          <p:nvPr/>
        </p:nvCxnSpPr>
        <p:spPr>
          <a:xfrm>
            <a:off x="4137703" y="2791455"/>
            <a:ext cx="1751390" cy="0"/>
          </a:xfrm>
          <a:prstGeom prst="line">
            <a:avLst/>
          </a:prstGeom>
          <a:ln w="279400" cap="rnd">
            <a:solidFill>
              <a:srgbClr val="bcd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"/>
          <p:cNvSpPr txBox="1"/>
          <p:nvPr/>
        </p:nvSpPr>
        <p:spPr>
          <a:xfrm>
            <a:off x="4389112" y="2661320"/>
            <a:ext cx="1273735" cy="25980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>
                <a:solidFill>
                  <a:schemeClr val="dk1"/>
                </a:solidFill>
                <a:latin typeface="NanumGothic"/>
                <a:ea typeface="NanumGothic"/>
              </a:rPr>
              <a:t>Traffic Controller</a:t>
            </a:r>
            <a:endParaRPr lang="en-US" altLang="ko-KR" sz="1100" b="1">
              <a:solidFill>
                <a:schemeClr val="dk1"/>
              </a:solidFill>
              <a:latin typeface="NanumGothic"/>
              <a:ea typeface="NanumGothic"/>
            </a:endParaRPr>
          </a:p>
        </p:txBody>
      </p:sp>
      <p:cxnSp>
        <p:nvCxnSpPr>
          <p:cNvPr id="192" name=""/>
          <p:cNvCxnSpPr>
            <a:stCxn id="178" idx="3"/>
            <a:endCxn id="162" idx="1"/>
          </p:cNvCxnSpPr>
          <p:nvPr/>
        </p:nvCxnSpPr>
        <p:spPr>
          <a:xfrm flipV="1">
            <a:off x="1720848" y="3026523"/>
            <a:ext cx="552887" cy="494101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"/>
          <p:cNvCxnSpPr>
            <a:stCxn id="178" idx="3"/>
            <a:endCxn id="184" idx="1"/>
          </p:cNvCxnSpPr>
          <p:nvPr/>
        </p:nvCxnSpPr>
        <p:spPr>
          <a:xfrm rot="16200000" flipH="1">
            <a:off x="1324527" y="3916947"/>
            <a:ext cx="1348519" cy="555874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"/>
          <p:cNvCxnSpPr>
            <a:stCxn id="162" idx="3"/>
            <a:endCxn id="189" idx="1"/>
          </p:cNvCxnSpPr>
          <p:nvPr/>
        </p:nvCxnSpPr>
        <p:spPr>
          <a:xfrm>
            <a:off x="3468406" y="3026522"/>
            <a:ext cx="583745" cy="517731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"/>
          <p:cNvCxnSpPr>
            <a:stCxn id="184" idx="3"/>
            <a:endCxn id="189" idx="1"/>
          </p:cNvCxnSpPr>
          <p:nvPr/>
        </p:nvCxnSpPr>
        <p:spPr>
          <a:xfrm rot="5400000" flipH="1" flipV="1">
            <a:off x="3099326" y="3916321"/>
            <a:ext cx="1324894" cy="580757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"/>
          <p:cNvSpPr/>
          <p:nvPr/>
        </p:nvSpPr>
        <p:spPr>
          <a:xfrm>
            <a:off x="6576463" y="1624117"/>
            <a:ext cx="1921330" cy="467361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1e325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97" name=""/>
          <p:cNvCxnSpPr/>
          <p:nvPr/>
        </p:nvCxnSpPr>
        <p:spPr>
          <a:xfrm>
            <a:off x="6655920" y="1697761"/>
            <a:ext cx="1751390" cy="0"/>
          </a:xfrm>
          <a:prstGeom prst="line">
            <a:avLst/>
          </a:prstGeom>
          <a:ln w="279400" cap="rnd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"/>
          <p:cNvSpPr txBox="1"/>
          <p:nvPr/>
        </p:nvSpPr>
        <p:spPr>
          <a:xfrm>
            <a:off x="7188902" y="1562397"/>
            <a:ext cx="825499" cy="25980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>
                <a:solidFill>
                  <a:schemeClr val="lt1"/>
                </a:solidFill>
                <a:latin typeface="NanumGothic"/>
                <a:ea typeface="NanumGothic"/>
              </a:rPr>
              <a:t>Backend</a:t>
            </a:r>
            <a:endParaRPr lang="en-US" altLang="ko-KR" sz="1100" b="1">
              <a:solidFill>
                <a:schemeClr val="lt1"/>
              </a:solidFill>
              <a:latin typeface="NanumGothic"/>
              <a:ea typeface="NanumGothic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6996391" y="2489946"/>
            <a:ext cx="737723" cy="2380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000"/>
              <a:t>FastAPI</a:t>
            </a:r>
            <a:endParaRPr lang="en-US" altLang="ko-KR" sz="1000"/>
          </a:p>
        </p:txBody>
      </p:sp>
      <p:sp>
        <p:nvSpPr>
          <p:cNvPr id="200" name=""/>
          <p:cNvSpPr txBox="1"/>
          <p:nvPr/>
        </p:nvSpPr>
        <p:spPr>
          <a:xfrm>
            <a:off x="7785098" y="2482662"/>
            <a:ext cx="737723" cy="241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Python</a:t>
            </a:r>
            <a:endParaRPr lang="en-US" altLang="ko-KR" sz="1000"/>
          </a:p>
        </p:txBody>
      </p:sp>
      <p:sp>
        <p:nvSpPr>
          <p:cNvPr id="201" name=""/>
          <p:cNvSpPr txBox="1"/>
          <p:nvPr/>
        </p:nvSpPr>
        <p:spPr>
          <a:xfrm>
            <a:off x="6642734" y="2034165"/>
            <a:ext cx="324485" cy="68453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rgbClr val="1e3252"/>
                </a:solidFill>
              </a:rPr>
              <a:t>백앤드 서버</a:t>
            </a:r>
            <a:endParaRPr lang="ko-KR" altLang="en-US" sz="800" b="1">
              <a:solidFill>
                <a:srgbClr val="1e3252"/>
              </a:solidFill>
            </a:endParaRPr>
          </a:p>
        </p:txBody>
      </p:sp>
      <p:pic>
        <p:nvPicPr>
          <p:cNvPr id="202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644265" y="2908400"/>
            <a:ext cx="786297" cy="673969"/>
          </a:xfrm>
          <a:prstGeom prst="rect">
            <a:avLst/>
          </a:prstGeom>
        </p:spPr>
      </p:pic>
      <p:sp>
        <p:nvSpPr>
          <p:cNvPr id="203" name=""/>
          <p:cNvSpPr/>
          <p:nvPr/>
        </p:nvSpPr>
        <p:spPr>
          <a:xfrm>
            <a:off x="7000865" y="2870874"/>
            <a:ext cx="1400830" cy="741240"/>
          </a:xfrm>
          <a:prstGeom prst="rect">
            <a:avLst/>
          </a:prstGeom>
          <a:noFill/>
          <a:ln w="25400">
            <a:solidFill>
              <a:srgbClr val="a6a6a6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05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043583" y="2889972"/>
            <a:ext cx="660911" cy="660911"/>
          </a:xfrm>
          <a:prstGeom prst="rect">
            <a:avLst/>
          </a:prstGeom>
        </p:spPr>
      </p:pic>
      <p:sp>
        <p:nvSpPr>
          <p:cNvPr id="206" name=""/>
          <p:cNvSpPr txBox="1"/>
          <p:nvPr/>
        </p:nvSpPr>
        <p:spPr>
          <a:xfrm>
            <a:off x="6642734" y="2825631"/>
            <a:ext cx="325553" cy="83586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rgbClr val="1e3252"/>
                </a:solidFill>
              </a:rPr>
              <a:t>백앤드 아키텍쳐</a:t>
            </a:r>
            <a:endParaRPr lang="ko-KR" altLang="en-US" sz="800" b="1">
              <a:solidFill>
                <a:srgbClr val="1e3252"/>
              </a:solidFill>
            </a:endParaRPr>
          </a:p>
        </p:txBody>
      </p:sp>
      <p:cxnSp>
        <p:nvCxnSpPr>
          <p:cNvPr id="207" name=""/>
          <p:cNvCxnSpPr/>
          <p:nvPr/>
        </p:nvCxnSpPr>
        <p:spPr>
          <a:xfrm>
            <a:off x="9576364" y="2504137"/>
            <a:ext cx="1751390" cy="0"/>
          </a:xfrm>
          <a:prstGeom prst="line">
            <a:avLst/>
          </a:prstGeom>
          <a:ln w="279400" cap="rnd">
            <a:solidFill>
              <a:srgbClr val="6496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"/>
          <p:cNvSpPr txBox="1"/>
          <p:nvPr/>
        </p:nvSpPr>
        <p:spPr>
          <a:xfrm>
            <a:off x="10109346" y="2368772"/>
            <a:ext cx="825498" cy="2628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>
                <a:solidFill>
                  <a:schemeClr val="lt1"/>
                </a:solidFill>
                <a:latin typeface="NanumGothic"/>
                <a:ea typeface="NanumGothic"/>
              </a:rPr>
              <a:t>Database</a:t>
            </a:r>
            <a:endParaRPr lang="en-US" altLang="ko-KR" sz="1100" b="1">
              <a:solidFill>
                <a:schemeClr val="lt1"/>
              </a:solidFill>
              <a:latin typeface="NanumGothic"/>
              <a:ea typeface="NanumGothic"/>
            </a:endParaRPr>
          </a:p>
        </p:txBody>
      </p:sp>
      <p:sp>
        <p:nvSpPr>
          <p:cNvPr id="209" name=""/>
          <p:cNvSpPr/>
          <p:nvPr/>
        </p:nvSpPr>
        <p:spPr>
          <a:xfrm>
            <a:off x="7074803" y="4226491"/>
            <a:ext cx="1242747" cy="251560"/>
          </a:xfrm>
          <a:prstGeom prst="roundRect">
            <a:avLst>
              <a:gd name="adj" fmla="val 16667"/>
            </a:avLst>
          </a:prstGeom>
          <a:solidFill>
            <a:srgbClr val="7d99a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/>
              <a:t>Authentication</a:t>
            </a:r>
            <a:endParaRPr lang="en-US" altLang="ko-KR" sz="1100" b="1"/>
          </a:p>
        </p:txBody>
      </p:sp>
      <p:sp>
        <p:nvSpPr>
          <p:cNvPr id="210" name=""/>
          <p:cNvSpPr/>
          <p:nvPr/>
        </p:nvSpPr>
        <p:spPr>
          <a:xfrm>
            <a:off x="7078351" y="4537828"/>
            <a:ext cx="1242747" cy="251560"/>
          </a:xfrm>
          <a:prstGeom prst="roundRect">
            <a:avLst>
              <a:gd name="adj" fmla="val 16667"/>
            </a:avLst>
          </a:prstGeom>
          <a:solidFill>
            <a:srgbClr val="7d99a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/>
              <a:t>Log System</a:t>
            </a:r>
            <a:endParaRPr lang="en-US" altLang="ko-KR" sz="1100" b="1"/>
          </a:p>
        </p:txBody>
      </p:sp>
      <p:sp>
        <p:nvSpPr>
          <p:cNvPr id="211" name=""/>
          <p:cNvSpPr/>
          <p:nvPr/>
        </p:nvSpPr>
        <p:spPr>
          <a:xfrm>
            <a:off x="7078351" y="4852153"/>
            <a:ext cx="1242747" cy="251560"/>
          </a:xfrm>
          <a:prstGeom prst="roundRect">
            <a:avLst>
              <a:gd name="adj" fmla="val 16667"/>
            </a:avLst>
          </a:prstGeom>
          <a:solidFill>
            <a:srgbClr val="7d99a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/>
              <a:t>Platform Server</a:t>
            </a:r>
            <a:endParaRPr lang="en-US" altLang="ko-KR" sz="1000" b="1"/>
          </a:p>
        </p:txBody>
      </p:sp>
      <p:sp>
        <p:nvSpPr>
          <p:cNvPr id="212" name=""/>
          <p:cNvSpPr/>
          <p:nvPr/>
        </p:nvSpPr>
        <p:spPr>
          <a:xfrm>
            <a:off x="7078351" y="5166478"/>
            <a:ext cx="1242747" cy="251560"/>
          </a:xfrm>
          <a:prstGeom prst="roundRect">
            <a:avLst>
              <a:gd name="adj" fmla="val 16667"/>
            </a:avLst>
          </a:prstGeom>
          <a:solidFill>
            <a:srgbClr val="7d99a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/>
              <a:t>Security</a:t>
            </a:r>
            <a:endParaRPr lang="en-US" altLang="ko-KR" sz="1100" b="1"/>
          </a:p>
        </p:txBody>
      </p:sp>
      <p:sp>
        <p:nvSpPr>
          <p:cNvPr id="213" name=""/>
          <p:cNvSpPr/>
          <p:nvPr/>
        </p:nvSpPr>
        <p:spPr>
          <a:xfrm>
            <a:off x="7078351" y="5490328"/>
            <a:ext cx="1242747" cy="251560"/>
          </a:xfrm>
          <a:prstGeom prst="roundRect">
            <a:avLst>
              <a:gd name="adj" fmla="val 16667"/>
            </a:avLst>
          </a:prstGeom>
          <a:solidFill>
            <a:srgbClr val="7d99a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/>
              <a:t>File (docs, pdf)</a:t>
            </a:r>
            <a:endParaRPr lang="en-US" altLang="ko-KR" sz="1100" b="1"/>
          </a:p>
        </p:txBody>
      </p:sp>
      <p:cxnSp>
        <p:nvCxnSpPr>
          <p:cNvPr id="214" name=""/>
          <p:cNvCxnSpPr/>
          <p:nvPr/>
        </p:nvCxnSpPr>
        <p:spPr>
          <a:xfrm rot="16200000" flipH="1">
            <a:off x="7482728" y="3727823"/>
            <a:ext cx="140073" cy="0"/>
          </a:xfrm>
          <a:prstGeom prst="straightConnector1">
            <a:avLst/>
          </a:prstGeom>
          <a:ln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"/>
          <p:cNvCxnSpPr/>
          <p:nvPr/>
        </p:nvCxnSpPr>
        <p:spPr>
          <a:xfrm rot="16200000">
            <a:off x="7776882" y="3714003"/>
            <a:ext cx="149412" cy="0"/>
          </a:xfrm>
          <a:prstGeom prst="straightConnector1">
            <a:avLst/>
          </a:prstGeom>
          <a:ln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"/>
          <p:cNvCxnSpPr>
            <a:stCxn id="189" idx="3"/>
            <a:endCxn id="146" idx="1"/>
          </p:cNvCxnSpPr>
          <p:nvPr/>
        </p:nvCxnSpPr>
        <p:spPr>
          <a:xfrm>
            <a:off x="5973482" y="3544253"/>
            <a:ext cx="1099080" cy="496121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"/>
          <p:cNvCxnSpPr>
            <a:stCxn id="189" idx="3"/>
            <a:endCxn id="209" idx="1"/>
          </p:cNvCxnSpPr>
          <p:nvPr/>
        </p:nvCxnSpPr>
        <p:spPr>
          <a:xfrm>
            <a:off x="5973482" y="3544253"/>
            <a:ext cx="1101321" cy="808018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"/>
          <p:cNvCxnSpPr>
            <a:stCxn id="189" idx="3"/>
            <a:endCxn id="210" idx="1"/>
          </p:cNvCxnSpPr>
          <p:nvPr/>
        </p:nvCxnSpPr>
        <p:spPr>
          <a:xfrm rot="16200000" flipH="1">
            <a:off x="5966238" y="3551495"/>
            <a:ext cx="1119356" cy="110487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"/>
          <p:cNvCxnSpPr>
            <a:stCxn id="189" idx="3"/>
            <a:endCxn id="211" idx="1"/>
          </p:cNvCxnSpPr>
          <p:nvPr/>
        </p:nvCxnSpPr>
        <p:spPr>
          <a:xfrm rot="16200000" flipH="1">
            <a:off x="5809077" y="3708660"/>
            <a:ext cx="1433679" cy="1104868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"/>
          <p:cNvCxnSpPr>
            <a:stCxn id="189" idx="3"/>
            <a:endCxn id="212" idx="1"/>
          </p:cNvCxnSpPr>
          <p:nvPr/>
        </p:nvCxnSpPr>
        <p:spPr>
          <a:xfrm rot="16200000" flipH="1">
            <a:off x="5651911" y="3865819"/>
            <a:ext cx="1748007" cy="1104872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"/>
          <p:cNvCxnSpPr>
            <a:stCxn id="189" idx="3"/>
            <a:endCxn id="213" idx="1"/>
          </p:cNvCxnSpPr>
          <p:nvPr/>
        </p:nvCxnSpPr>
        <p:spPr>
          <a:xfrm rot="16200000" flipH="1">
            <a:off x="5489988" y="4027746"/>
            <a:ext cx="2071856" cy="1104868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"/>
          <p:cNvSpPr txBox="1"/>
          <p:nvPr/>
        </p:nvSpPr>
        <p:spPr>
          <a:xfrm>
            <a:off x="7230409" y="5870948"/>
            <a:ext cx="1084900" cy="2421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서버 컴포넌트</a:t>
            </a:r>
            <a:endParaRPr lang="ko-KR" altLang="en-US" sz="1000" b="1"/>
          </a:p>
        </p:txBody>
      </p:sp>
      <p:pic>
        <p:nvPicPr>
          <p:cNvPr id="224" name="Picture 6" descr="C:\Users\jimin\Downloads\hadoop.png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10431034" y="2800508"/>
            <a:ext cx="990774" cy="611846"/>
          </a:xfrm>
          <a:prstGeom prst="rect">
            <a:avLst/>
          </a:prstGeom>
          <a:noFill/>
        </p:spPr>
      </p:pic>
      <p:cxnSp>
        <p:nvCxnSpPr>
          <p:cNvPr id="226" name=""/>
          <p:cNvCxnSpPr/>
          <p:nvPr/>
        </p:nvCxnSpPr>
        <p:spPr>
          <a:xfrm>
            <a:off x="8514602" y="3429000"/>
            <a:ext cx="954433" cy="0"/>
          </a:xfrm>
          <a:prstGeom prst="straightConnector1">
            <a:avLst/>
          </a:prstGeom>
          <a:ln w="25400">
            <a:solidFill>
              <a:srgbClr val="1e32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3501</ep:Words>
  <ep:PresentationFormat>화면 슬라이드 쇼(4:3)</ep:PresentationFormat>
  <ep:Paragraphs>675</ep:Paragraphs>
  <ep:Slides>33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2022-05-09T01:29:02.451</dcterms:created>
  <dc:creator>SeungHyun Park</dc:creator>
  <cp:lastModifiedBy>SeungHyun Park</cp:lastModifiedBy>
  <dcterms:modified xsi:type="dcterms:W3CDTF">2022-05-09T02:00:11.420</dcterms:modified>
  <cp:revision>49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